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01" r:id="rId2"/>
    <p:sldId id="357" r:id="rId3"/>
    <p:sldId id="409" r:id="rId4"/>
    <p:sldId id="404" r:id="rId5"/>
    <p:sldId id="411" r:id="rId6"/>
    <p:sldId id="413" r:id="rId7"/>
    <p:sldId id="399" r:id="rId8"/>
  </p:sldIdLst>
  <p:sldSz cx="12192000" cy="6858000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ário 1 SPN" initials="U1S" lastIdx="1" clrIdx="0">
    <p:extLst>
      <p:ext uri="{19B8F6BF-5375-455C-9EA6-DF929625EA0E}">
        <p15:presenceInfo xmlns:p15="http://schemas.microsoft.com/office/powerpoint/2012/main" userId="Usuário 1 SPN" providerId="None"/>
      </p:ext>
    </p:extLst>
  </p:cmAuthor>
  <p:cmAuthor id="2" name="Vivian Satiro" initials="VS" lastIdx="4" clrIdx="1">
    <p:extLst>
      <p:ext uri="{19B8F6BF-5375-455C-9EA6-DF929625EA0E}">
        <p15:presenceInfo xmlns:p15="http://schemas.microsoft.com/office/powerpoint/2012/main" userId="Vivian Satir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40023"/>
    <a:srgbClr val="9A0028"/>
    <a:srgbClr val="FFFFFF"/>
    <a:srgbClr val="C80000"/>
    <a:srgbClr val="FF0000"/>
    <a:srgbClr val="BDC0FB"/>
    <a:srgbClr val="2C3644"/>
    <a:srgbClr val="10141A"/>
    <a:srgbClr val="FFFF66"/>
    <a:srgbClr val="A711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66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>
      <a:schemeClr val="accent2"/>
      <a:schemeClr val="accent3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2EA55E-D44A-414D-ACAB-831AF6A4D397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coloredtext_colorful2" csCatId="colorful" phldr="1"/>
      <dgm:spPr/>
    </dgm:pt>
    <dgm:pt modelId="{345D45C9-B961-4F1A-B0EB-13A16ACB84BF}">
      <dgm:prSet phldrT="[Texto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pt-BR" b="1">
              <a:latin typeface="Aharoni" panose="02010803020104030203" pitchFamily="2" charset="-79"/>
              <a:cs typeface="Aharoni" panose="02010803020104030203" pitchFamily="2" charset="-79"/>
            </a:rPr>
            <a:t>Melhoria do Ambiente de Negócios </a:t>
          </a:r>
        </a:p>
      </dgm:t>
    </dgm:pt>
    <dgm:pt modelId="{1C135464-CC8F-4FF0-9DEF-970EAED86281}" type="parTrans" cxnId="{3A4ADC2F-FB52-4FCC-8F81-E225BFEE7DB6}">
      <dgm:prSet/>
      <dgm:spPr/>
      <dgm:t>
        <a:bodyPr/>
        <a:lstStyle/>
        <a:p>
          <a:endParaRPr lang="pt-BR"/>
        </a:p>
      </dgm:t>
    </dgm:pt>
    <dgm:pt modelId="{6E148CDF-C98F-4C35-B54D-D97DFC9CF37D}" type="sibTrans" cxnId="{3A4ADC2F-FB52-4FCC-8F81-E225BFEE7DB6}">
      <dgm:prSet/>
      <dgm:spPr/>
      <dgm:t>
        <a:bodyPr/>
        <a:lstStyle/>
        <a:p>
          <a:endParaRPr lang="pt-BR"/>
        </a:p>
      </dgm:t>
    </dgm:pt>
    <dgm:pt modelId="{EE6D0039-05A6-494C-AEC8-A2F878C8E33A}">
      <dgm:prSet phldrT="[Texto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pt-BR" b="1">
              <a:latin typeface="Aharoni" panose="02010803020104030203" pitchFamily="2" charset="-79"/>
              <a:cs typeface="Aharoni" panose="02010803020104030203" pitchFamily="2" charset="-79"/>
            </a:rPr>
            <a:t>Aumento no grau de investimentos</a:t>
          </a:r>
        </a:p>
      </dgm:t>
    </dgm:pt>
    <dgm:pt modelId="{5750A35E-46CE-4623-B354-14D4C4454528}" type="parTrans" cxnId="{017533EC-FDCB-4F1E-AE11-82B28A215DA1}">
      <dgm:prSet/>
      <dgm:spPr/>
      <dgm:t>
        <a:bodyPr/>
        <a:lstStyle/>
        <a:p>
          <a:endParaRPr lang="pt-BR"/>
        </a:p>
      </dgm:t>
    </dgm:pt>
    <dgm:pt modelId="{472A7E97-EE07-4613-B700-82BCEA648883}" type="sibTrans" cxnId="{017533EC-FDCB-4F1E-AE11-82B28A215DA1}">
      <dgm:prSet/>
      <dgm:spPr/>
      <dgm:t>
        <a:bodyPr/>
        <a:lstStyle/>
        <a:p>
          <a:endParaRPr lang="pt-BR"/>
        </a:p>
      </dgm:t>
    </dgm:pt>
    <dgm:pt modelId="{8BC2BC16-7C58-486B-B7E5-B5076A038F93}">
      <dgm:prSet phldrT="[Texto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pt-BR" b="1" dirty="0">
              <a:solidFill>
                <a:schemeClr val="tx2"/>
              </a:solidFill>
              <a:latin typeface="Aharoni" panose="02010803020104030203" pitchFamily="2" charset="-79"/>
              <a:cs typeface="Aharoni" panose="02010803020104030203" pitchFamily="2" charset="-79"/>
            </a:rPr>
            <a:t>GERAÇÃO DE EMPREGO E RENDA</a:t>
          </a:r>
        </a:p>
      </dgm:t>
    </dgm:pt>
    <dgm:pt modelId="{50EA45DA-768E-4ACC-A9B6-816F66A9DBE3}" type="parTrans" cxnId="{6A80B6CE-41A5-4DCA-ABBB-E3612356A45D}">
      <dgm:prSet/>
      <dgm:spPr/>
      <dgm:t>
        <a:bodyPr/>
        <a:lstStyle/>
        <a:p>
          <a:endParaRPr lang="pt-BR"/>
        </a:p>
      </dgm:t>
    </dgm:pt>
    <dgm:pt modelId="{94F9E662-A40B-4D65-A852-C46D1701E0C2}" type="sibTrans" cxnId="{6A80B6CE-41A5-4DCA-ABBB-E3612356A45D}">
      <dgm:prSet/>
      <dgm:spPr/>
      <dgm:t>
        <a:bodyPr/>
        <a:lstStyle/>
        <a:p>
          <a:endParaRPr lang="pt-BR"/>
        </a:p>
      </dgm:t>
    </dgm:pt>
    <dgm:pt modelId="{9F1D0430-EBFD-4323-AB12-1AADA4EC661F}" type="pres">
      <dgm:prSet presAssocID="{A12EA55E-D44A-414D-ACAB-831AF6A4D397}" presName="root" presStyleCnt="0">
        <dgm:presLayoutVars>
          <dgm:dir/>
          <dgm:resizeHandles val="exact"/>
        </dgm:presLayoutVars>
      </dgm:prSet>
      <dgm:spPr/>
    </dgm:pt>
    <dgm:pt modelId="{D327597B-B909-46EC-8AEB-30B8D4EC538C}" type="pres">
      <dgm:prSet presAssocID="{345D45C9-B961-4F1A-B0EB-13A16ACB84BF}" presName="compNode" presStyleCnt="0"/>
      <dgm:spPr/>
    </dgm:pt>
    <dgm:pt modelId="{550397A0-A8F0-47CA-92CE-8BBF911F3FDA}" type="pres">
      <dgm:prSet presAssocID="{345D45C9-B961-4F1A-B0EB-13A16ACB84BF}" presName="iconBgRect" presStyleLbl="bgShp" presStyleIdx="0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AD38D42E-5C4F-4B2D-B507-8C42AA487EAA}" type="pres">
      <dgm:prSet presAssocID="{345D45C9-B961-4F1A-B0EB-13A16ACB84B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Graph with Upward Trend"/>
        </a:ext>
      </dgm:extLst>
    </dgm:pt>
    <dgm:pt modelId="{9958EF81-E809-4035-8DF0-FB3DB6664E3C}" type="pres">
      <dgm:prSet presAssocID="{345D45C9-B961-4F1A-B0EB-13A16ACB84BF}" presName="spaceRect" presStyleCnt="0"/>
      <dgm:spPr/>
    </dgm:pt>
    <dgm:pt modelId="{BEE35C94-E135-44C6-A09D-6796A83646F1}" type="pres">
      <dgm:prSet presAssocID="{345D45C9-B961-4F1A-B0EB-13A16ACB84BF}" presName="textRect" presStyleLbl="revTx" presStyleIdx="0" presStyleCnt="3">
        <dgm:presLayoutVars>
          <dgm:chMax val="1"/>
          <dgm:chPref val="1"/>
        </dgm:presLayoutVars>
      </dgm:prSet>
      <dgm:spPr/>
    </dgm:pt>
    <dgm:pt modelId="{E09957EB-93BA-4949-A247-08C80EE27A09}" type="pres">
      <dgm:prSet presAssocID="{6E148CDF-C98F-4C35-B54D-D97DFC9CF37D}" presName="sibTrans" presStyleCnt="0"/>
      <dgm:spPr/>
    </dgm:pt>
    <dgm:pt modelId="{49CB934A-1AF1-445A-83C8-C4DD2C0AB81D}" type="pres">
      <dgm:prSet presAssocID="{EE6D0039-05A6-494C-AEC8-A2F878C8E33A}" presName="compNode" presStyleCnt="0"/>
      <dgm:spPr/>
    </dgm:pt>
    <dgm:pt modelId="{B768DAE1-FB62-4131-838C-403891F8EA04}" type="pres">
      <dgm:prSet presAssocID="{EE6D0039-05A6-494C-AEC8-A2F878C8E33A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0BF1B43E-B010-4E91-9EFC-E8D22E5B1D2A}" type="pres">
      <dgm:prSet presAssocID="{EE6D0039-05A6-494C-AEC8-A2F878C8E33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23D43D0D-2946-4201-9DD6-28368DAA0B2C}" type="pres">
      <dgm:prSet presAssocID="{EE6D0039-05A6-494C-AEC8-A2F878C8E33A}" presName="spaceRect" presStyleCnt="0"/>
      <dgm:spPr/>
    </dgm:pt>
    <dgm:pt modelId="{1B9BC660-9C9E-4F91-87C1-BB08609C09B9}" type="pres">
      <dgm:prSet presAssocID="{EE6D0039-05A6-494C-AEC8-A2F878C8E33A}" presName="textRect" presStyleLbl="revTx" presStyleIdx="1" presStyleCnt="3">
        <dgm:presLayoutVars>
          <dgm:chMax val="1"/>
          <dgm:chPref val="1"/>
        </dgm:presLayoutVars>
      </dgm:prSet>
      <dgm:spPr/>
    </dgm:pt>
    <dgm:pt modelId="{39FA8550-6E69-4512-96C6-1B4102F9A523}" type="pres">
      <dgm:prSet presAssocID="{472A7E97-EE07-4613-B700-82BCEA648883}" presName="sibTrans" presStyleCnt="0"/>
      <dgm:spPr/>
    </dgm:pt>
    <dgm:pt modelId="{1D63C6A4-19D3-42CD-A1B3-AA4140DC19A6}" type="pres">
      <dgm:prSet presAssocID="{8BC2BC16-7C58-486B-B7E5-B5076A038F93}" presName="compNode" presStyleCnt="0"/>
      <dgm:spPr/>
    </dgm:pt>
    <dgm:pt modelId="{334C2024-DB18-41FA-87A8-B298A4ED800D}" type="pres">
      <dgm:prSet presAssocID="{8BC2BC16-7C58-486B-B7E5-B5076A038F93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  <a:solidFill>
          <a:schemeClr val="tx2"/>
        </a:solidFill>
      </dgm:spPr>
    </dgm:pt>
    <dgm:pt modelId="{D1AD031C-D79B-43D1-856C-31F80A28FDDD}" type="pres">
      <dgm:prSet presAssocID="{8BC2BC16-7C58-486B-B7E5-B5076A038F93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3210E25D-E933-4458-8695-ADBE3E570A68}" type="pres">
      <dgm:prSet presAssocID="{8BC2BC16-7C58-486B-B7E5-B5076A038F93}" presName="spaceRect" presStyleCnt="0"/>
      <dgm:spPr/>
    </dgm:pt>
    <dgm:pt modelId="{43BAF132-69CD-4ED9-BF1C-65209DFFA5E4}" type="pres">
      <dgm:prSet presAssocID="{8BC2BC16-7C58-486B-B7E5-B5076A038F93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3A4ADC2F-FB52-4FCC-8F81-E225BFEE7DB6}" srcId="{A12EA55E-D44A-414D-ACAB-831AF6A4D397}" destId="{345D45C9-B961-4F1A-B0EB-13A16ACB84BF}" srcOrd="0" destOrd="0" parTransId="{1C135464-CC8F-4FF0-9DEF-970EAED86281}" sibTransId="{6E148CDF-C98F-4C35-B54D-D97DFC9CF37D}"/>
    <dgm:cxn modelId="{6121666B-409C-4066-AB17-D0E5632F4796}" type="presOf" srcId="{EE6D0039-05A6-494C-AEC8-A2F878C8E33A}" destId="{1B9BC660-9C9E-4F91-87C1-BB08609C09B9}" srcOrd="0" destOrd="0" presId="urn:microsoft.com/office/officeart/2018/5/layout/IconLeafLabelList"/>
    <dgm:cxn modelId="{96C91B98-3D17-4DD0-8A38-9815CBDD05E0}" type="presOf" srcId="{A12EA55E-D44A-414D-ACAB-831AF6A4D397}" destId="{9F1D0430-EBFD-4323-AB12-1AADA4EC661F}" srcOrd="0" destOrd="0" presId="urn:microsoft.com/office/officeart/2018/5/layout/IconLeafLabelList"/>
    <dgm:cxn modelId="{2838DAB4-3A50-45A1-8B09-CC72F3BC4C7A}" type="presOf" srcId="{345D45C9-B961-4F1A-B0EB-13A16ACB84BF}" destId="{BEE35C94-E135-44C6-A09D-6796A83646F1}" srcOrd="0" destOrd="0" presId="urn:microsoft.com/office/officeart/2018/5/layout/IconLeafLabelList"/>
    <dgm:cxn modelId="{6A80B6CE-41A5-4DCA-ABBB-E3612356A45D}" srcId="{A12EA55E-D44A-414D-ACAB-831AF6A4D397}" destId="{8BC2BC16-7C58-486B-B7E5-B5076A038F93}" srcOrd="2" destOrd="0" parTransId="{50EA45DA-768E-4ACC-A9B6-816F66A9DBE3}" sibTransId="{94F9E662-A40B-4D65-A852-C46D1701E0C2}"/>
    <dgm:cxn modelId="{017533EC-FDCB-4F1E-AE11-82B28A215DA1}" srcId="{A12EA55E-D44A-414D-ACAB-831AF6A4D397}" destId="{EE6D0039-05A6-494C-AEC8-A2F878C8E33A}" srcOrd="1" destOrd="0" parTransId="{5750A35E-46CE-4623-B354-14D4C4454528}" sibTransId="{472A7E97-EE07-4613-B700-82BCEA648883}"/>
    <dgm:cxn modelId="{FCF450F5-DA61-409F-A8FF-8D67A907FE96}" type="presOf" srcId="{8BC2BC16-7C58-486B-B7E5-B5076A038F93}" destId="{43BAF132-69CD-4ED9-BF1C-65209DFFA5E4}" srcOrd="0" destOrd="0" presId="urn:microsoft.com/office/officeart/2018/5/layout/IconLeafLabelList"/>
    <dgm:cxn modelId="{4A7AAE76-1951-495F-A0C6-4BEE1D3DBDA7}" type="presParOf" srcId="{9F1D0430-EBFD-4323-AB12-1AADA4EC661F}" destId="{D327597B-B909-46EC-8AEB-30B8D4EC538C}" srcOrd="0" destOrd="0" presId="urn:microsoft.com/office/officeart/2018/5/layout/IconLeafLabelList"/>
    <dgm:cxn modelId="{6D1DEF5C-0C72-4946-A1D3-012B7716C485}" type="presParOf" srcId="{D327597B-B909-46EC-8AEB-30B8D4EC538C}" destId="{550397A0-A8F0-47CA-92CE-8BBF911F3FDA}" srcOrd="0" destOrd="0" presId="urn:microsoft.com/office/officeart/2018/5/layout/IconLeafLabelList"/>
    <dgm:cxn modelId="{39466DD6-E19B-49BC-9F5D-985F03B2A1EC}" type="presParOf" srcId="{D327597B-B909-46EC-8AEB-30B8D4EC538C}" destId="{AD38D42E-5C4F-4B2D-B507-8C42AA487EAA}" srcOrd="1" destOrd="0" presId="urn:microsoft.com/office/officeart/2018/5/layout/IconLeafLabelList"/>
    <dgm:cxn modelId="{0419506A-7E27-48D4-BECB-9362120D1517}" type="presParOf" srcId="{D327597B-B909-46EC-8AEB-30B8D4EC538C}" destId="{9958EF81-E809-4035-8DF0-FB3DB6664E3C}" srcOrd="2" destOrd="0" presId="urn:microsoft.com/office/officeart/2018/5/layout/IconLeafLabelList"/>
    <dgm:cxn modelId="{77E2772B-3B13-4E63-AC35-BC236360DF75}" type="presParOf" srcId="{D327597B-B909-46EC-8AEB-30B8D4EC538C}" destId="{BEE35C94-E135-44C6-A09D-6796A83646F1}" srcOrd="3" destOrd="0" presId="urn:microsoft.com/office/officeart/2018/5/layout/IconLeafLabelList"/>
    <dgm:cxn modelId="{F7E77E4C-8B1B-4DCC-854F-F07366694071}" type="presParOf" srcId="{9F1D0430-EBFD-4323-AB12-1AADA4EC661F}" destId="{E09957EB-93BA-4949-A247-08C80EE27A09}" srcOrd="1" destOrd="0" presId="urn:microsoft.com/office/officeart/2018/5/layout/IconLeafLabelList"/>
    <dgm:cxn modelId="{CBCF92A6-8351-48DA-A866-DCDAB4F9C6B2}" type="presParOf" srcId="{9F1D0430-EBFD-4323-AB12-1AADA4EC661F}" destId="{49CB934A-1AF1-445A-83C8-C4DD2C0AB81D}" srcOrd="2" destOrd="0" presId="urn:microsoft.com/office/officeart/2018/5/layout/IconLeafLabelList"/>
    <dgm:cxn modelId="{E95D089B-6417-4430-9D2F-F41381AC30DF}" type="presParOf" srcId="{49CB934A-1AF1-445A-83C8-C4DD2C0AB81D}" destId="{B768DAE1-FB62-4131-838C-403891F8EA04}" srcOrd="0" destOrd="0" presId="urn:microsoft.com/office/officeart/2018/5/layout/IconLeafLabelList"/>
    <dgm:cxn modelId="{300EEC07-25D0-49B1-9DBD-4102880B5013}" type="presParOf" srcId="{49CB934A-1AF1-445A-83C8-C4DD2C0AB81D}" destId="{0BF1B43E-B010-4E91-9EFC-E8D22E5B1D2A}" srcOrd="1" destOrd="0" presId="urn:microsoft.com/office/officeart/2018/5/layout/IconLeafLabelList"/>
    <dgm:cxn modelId="{C0DF356D-7814-465C-8542-F398CFA42EDE}" type="presParOf" srcId="{49CB934A-1AF1-445A-83C8-C4DD2C0AB81D}" destId="{23D43D0D-2946-4201-9DD6-28368DAA0B2C}" srcOrd="2" destOrd="0" presId="urn:microsoft.com/office/officeart/2018/5/layout/IconLeafLabelList"/>
    <dgm:cxn modelId="{CC081E9E-F46D-46D0-9894-03D41B1FC797}" type="presParOf" srcId="{49CB934A-1AF1-445A-83C8-C4DD2C0AB81D}" destId="{1B9BC660-9C9E-4F91-87C1-BB08609C09B9}" srcOrd="3" destOrd="0" presId="urn:microsoft.com/office/officeart/2018/5/layout/IconLeafLabelList"/>
    <dgm:cxn modelId="{36238CE0-B087-4866-A35B-8B5E162ACFEA}" type="presParOf" srcId="{9F1D0430-EBFD-4323-AB12-1AADA4EC661F}" destId="{39FA8550-6E69-4512-96C6-1B4102F9A523}" srcOrd="3" destOrd="0" presId="urn:microsoft.com/office/officeart/2018/5/layout/IconLeafLabelList"/>
    <dgm:cxn modelId="{F3BE4ADC-7809-4568-B925-0E17341E4D3A}" type="presParOf" srcId="{9F1D0430-EBFD-4323-AB12-1AADA4EC661F}" destId="{1D63C6A4-19D3-42CD-A1B3-AA4140DC19A6}" srcOrd="4" destOrd="0" presId="urn:microsoft.com/office/officeart/2018/5/layout/IconLeafLabelList"/>
    <dgm:cxn modelId="{71595B3B-50E8-4EDE-97D0-FBA1B35F5434}" type="presParOf" srcId="{1D63C6A4-19D3-42CD-A1B3-AA4140DC19A6}" destId="{334C2024-DB18-41FA-87A8-B298A4ED800D}" srcOrd="0" destOrd="0" presId="urn:microsoft.com/office/officeart/2018/5/layout/IconLeafLabelList"/>
    <dgm:cxn modelId="{075A8A13-8D25-4DF2-86DC-57BE66E5318B}" type="presParOf" srcId="{1D63C6A4-19D3-42CD-A1B3-AA4140DC19A6}" destId="{D1AD031C-D79B-43D1-856C-31F80A28FDDD}" srcOrd="1" destOrd="0" presId="urn:microsoft.com/office/officeart/2018/5/layout/IconLeafLabelList"/>
    <dgm:cxn modelId="{5412106E-7ADE-49C7-81A3-0484D613601F}" type="presParOf" srcId="{1D63C6A4-19D3-42CD-A1B3-AA4140DC19A6}" destId="{3210E25D-E933-4458-8695-ADBE3E570A68}" srcOrd="2" destOrd="0" presId="urn:microsoft.com/office/officeart/2018/5/layout/IconLeafLabelList"/>
    <dgm:cxn modelId="{8F9FFB03-0F4F-4C3B-B92C-B7215891D8FD}" type="presParOf" srcId="{1D63C6A4-19D3-42CD-A1B3-AA4140DC19A6}" destId="{43BAF132-69CD-4ED9-BF1C-65209DFFA5E4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0397A0-A8F0-47CA-92CE-8BBF911F3FDA}">
      <dsp:nvSpPr>
        <dsp:cNvPr id="0" name=""/>
        <dsp:cNvSpPr/>
      </dsp:nvSpPr>
      <dsp:spPr>
        <a:xfrm>
          <a:off x="774525" y="1822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38D42E-5C4F-4B2D-B507-8C42AA487EAA}">
      <dsp:nvSpPr>
        <dsp:cNvPr id="0" name=""/>
        <dsp:cNvSpPr/>
      </dsp:nvSpPr>
      <dsp:spPr>
        <a:xfrm>
          <a:off x="1008525" y="235822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E35C94-E135-44C6-A09D-6796A83646F1}">
      <dsp:nvSpPr>
        <dsp:cNvPr id="0" name=""/>
        <dsp:cNvSpPr/>
      </dsp:nvSpPr>
      <dsp:spPr>
        <a:xfrm>
          <a:off x="423525" y="1441823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1800" b="1" kern="1200">
              <a:latin typeface="Aharoni" panose="02010803020104030203" pitchFamily="2" charset="-79"/>
              <a:cs typeface="Aharoni" panose="02010803020104030203" pitchFamily="2" charset="-79"/>
            </a:rPr>
            <a:t>Melhoria do Ambiente de Negócios </a:t>
          </a:r>
        </a:p>
      </dsp:txBody>
      <dsp:txXfrm>
        <a:off x="423525" y="1441823"/>
        <a:ext cx="1800000" cy="720000"/>
      </dsp:txXfrm>
    </dsp:sp>
    <dsp:sp modelId="{B768DAE1-FB62-4131-838C-403891F8EA04}">
      <dsp:nvSpPr>
        <dsp:cNvPr id="0" name=""/>
        <dsp:cNvSpPr/>
      </dsp:nvSpPr>
      <dsp:spPr>
        <a:xfrm>
          <a:off x="2889525" y="1822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F1B43E-B010-4E91-9EFC-E8D22E5B1D2A}">
      <dsp:nvSpPr>
        <dsp:cNvPr id="0" name=""/>
        <dsp:cNvSpPr/>
      </dsp:nvSpPr>
      <dsp:spPr>
        <a:xfrm>
          <a:off x="3123525" y="235822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9BC660-9C9E-4F91-87C1-BB08609C09B9}">
      <dsp:nvSpPr>
        <dsp:cNvPr id="0" name=""/>
        <dsp:cNvSpPr/>
      </dsp:nvSpPr>
      <dsp:spPr>
        <a:xfrm>
          <a:off x="2538525" y="1441823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1800" b="1" kern="1200">
              <a:latin typeface="Aharoni" panose="02010803020104030203" pitchFamily="2" charset="-79"/>
              <a:cs typeface="Aharoni" panose="02010803020104030203" pitchFamily="2" charset="-79"/>
            </a:rPr>
            <a:t>Aumento no grau de investimentos</a:t>
          </a:r>
        </a:p>
      </dsp:txBody>
      <dsp:txXfrm>
        <a:off x="2538525" y="1441823"/>
        <a:ext cx="1800000" cy="720000"/>
      </dsp:txXfrm>
    </dsp:sp>
    <dsp:sp modelId="{334C2024-DB18-41FA-87A8-B298A4ED800D}">
      <dsp:nvSpPr>
        <dsp:cNvPr id="0" name=""/>
        <dsp:cNvSpPr/>
      </dsp:nvSpPr>
      <dsp:spPr>
        <a:xfrm>
          <a:off x="5004525" y="1822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AD031C-D79B-43D1-856C-31F80A28FDDD}">
      <dsp:nvSpPr>
        <dsp:cNvPr id="0" name=""/>
        <dsp:cNvSpPr/>
      </dsp:nvSpPr>
      <dsp:spPr>
        <a:xfrm>
          <a:off x="5238525" y="235822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BAF132-69CD-4ED9-BF1C-65209DFFA5E4}">
      <dsp:nvSpPr>
        <dsp:cNvPr id="0" name=""/>
        <dsp:cNvSpPr/>
      </dsp:nvSpPr>
      <dsp:spPr>
        <a:xfrm>
          <a:off x="4653525" y="1441823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1800" b="1" kern="1200" dirty="0">
              <a:solidFill>
                <a:schemeClr val="tx2"/>
              </a:solidFill>
              <a:latin typeface="Aharoni" panose="02010803020104030203" pitchFamily="2" charset="-79"/>
              <a:cs typeface="Aharoni" panose="02010803020104030203" pitchFamily="2" charset="-79"/>
            </a:rPr>
            <a:t>GERAÇÃO DE EMPREGO E RENDA</a:t>
          </a:r>
        </a:p>
      </dsp:txBody>
      <dsp:txXfrm>
        <a:off x="4653525" y="1441823"/>
        <a:ext cx="18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6532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Triangle 20">
            <a:extLst>
              <a:ext uri="{FF2B5EF4-FFF2-40B4-BE49-F238E27FC236}">
                <a16:creationId xmlns:a16="http://schemas.microsoft.com/office/drawing/2014/main" id="{8C72B98B-0A30-4F8F-85E3-FB5FA1EFD7F2}"/>
              </a:ext>
            </a:extLst>
          </p:cNvPr>
          <p:cNvSpPr/>
          <p:nvPr userDrawn="1"/>
        </p:nvSpPr>
        <p:spPr>
          <a:xfrm flipH="1">
            <a:off x="10450222" y="4967784"/>
            <a:ext cx="1737815" cy="189426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Right Triangle 14">
            <a:extLst>
              <a:ext uri="{FF2B5EF4-FFF2-40B4-BE49-F238E27FC236}">
                <a16:creationId xmlns:a16="http://schemas.microsoft.com/office/drawing/2014/main" id="{D5341FA1-DD85-423C-A06D-D3021725337A}"/>
              </a:ext>
            </a:extLst>
          </p:cNvPr>
          <p:cNvSpPr/>
          <p:nvPr userDrawn="1"/>
        </p:nvSpPr>
        <p:spPr>
          <a:xfrm flipH="1" flipV="1">
            <a:off x="10454184" y="-223"/>
            <a:ext cx="1737815" cy="1733489"/>
          </a:xfrm>
          <a:prstGeom prst="rtTriangle">
            <a:avLst/>
          </a:prstGeom>
          <a:solidFill>
            <a:srgbClr val="9A0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773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019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97.jpg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-812"/>
          <a:stretch/>
        </p:blipFill>
        <p:spPr>
          <a:xfrm>
            <a:off x="7953375" y="2653861"/>
            <a:ext cx="4238625" cy="42338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  <a:softEdge rad="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1CDABC85-49EC-4C99-9B81-EC42C4FF6196}"/>
              </a:ext>
            </a:extLst>
          </p:cNvPr>
          <p:cNvSpPr/>
          <p:nvPr/>
        </p:nvSpPr>
        <p:spPr>
          <a:xfrm rot="18904220">
            <a:off x="4729576" y="554964"/>
            <a:ext cx="7402545" cy="5613432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97345" y="5842599"/>
            <a:ext cx="3974211" cy="540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r">
              <a:lnSpc>
                <a:spcPct val="120000"/>
              </a:lnSpc>
              <a:defRPr sz="28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pt-BR" sz="2600" dirty="0">
                <a:solidFill>
                  <a:schemeClr val="tx1"/>
                </a:solidFill>
              </a:rPr>
              <a:t>20 de fevereiro de 2019 </a:t>
            </a:r>
            <a:endParaRPr lang="id-ID" sz="2600" dirty="0">
              <a:solidFill>
                <a:schemeClr val="tx1"/>
              </a:solidFill>
            </a:endParaRPr>
          </a:p>
        </p:txBody>
      </p:sp>
      <p:pic>
        <p:nvPicPr>
          <p:cNvPr id="10" name="Picture Placeholder 2" descr="97.jpg">
            <a:extLst>
              <a:ext uri="{FF2B5EF4-FFF2-40B4-BE49-F238E27FC236}">
                <a16:creationId xmlns:a16="http://schemas.microsoft.com/office/drawing/2014/main" id="{957249D0-5728-4D1E-B8C2-181D0CE206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953" t="9213" r="4727" b="-737"/>
          <a:stretch/>
        </p:blipFill>
        <p:spPr>
          <a:xfrm>
            <a:off x="-7331" y="0"/>
            <a:ext cx="4239737" cy="4233884"/>
          </a:xfrm>
          <a:custGeom>
            <a:avLst/>
            <a:gdLst>
              <a:gd name="connsiteX0" fmla="*/ 0 w 5608443"/>
              <a:gd name="connsiteY0" fmla="*/ 0 h 5600700"/>
              <a:gd name="connsiteX1" fmla="*/ 5608443 w 5608443"/>
              <a:gd name="connsiteY1" fmla="*/ 0 h 5600700"/>
              <a:gd name="connsiteX2" fmla="*/ 0 w 5608443"/>
              <a:gd name="connsiteY2" fmla="*/ 5600700 h 560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08443" h="5600700">
                <a:moveTo>
                  <a:pt x="0" y="0"/>
                </a:moveTo>
                <a:lnTo>
                  <a:pt x="5608443" y="0"/>
                </a:lnTo>
                <a:lnTo>
                  <a:pt x="0" y="56007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D3C445CE-E96E-4D86-9EF4-64FBC1269E0D}"/>
              </a:ext>
            </a:extLst>
          </p:cNvPr>
          <p:cNvSpPr txBox="1"/>
          <p:nvPr/>
        </p:nvSpPr>
        <p:spPr>
          <a:xfrm>
            <a:off x="0" y="3815616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Silvana Léa Buzzi</a:t>
            </a:r>
          </a:p>
        </p:txBody>
      </p:sp>
      <p:pic>
        <p:nvPicPr>
          <p:cNvPr id="12" name="Picture 9" descr="Logo_SPNegocios_em alta_sem fundo.png">
            <a:extLst>
              <a:ext uri="{FF2B5EF4-FFF2-40B4-BE49-F238E27FC236}">
                <a16:creationId xmlns:a16="http://schemas.microsoft.com/office/drawing/2014/main" id="{6EA0728F-0438-4E16-951E-51FEADACE4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214" y="728464"/>
            <a:ext cx="3079036" cy="104843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53939CB-F7CD-4359-A99E-4C0FA4120E4D}"/>
              </a:ext>
            </a:extLst>
          </p:cNvPr>
          <p:cNvSpPr txBox="1">
            <a:spLocks/>
          </p:cNvSpPr>
          <p:nvPr/>
        </p:nvSpPr>
        <p:spPr>
          <a:xfrm>
            <a:off x="420732" y="2753022"/>
            <a:ext cx="12192000" cy="1217317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r>
              <a:rPr lang="pt-BR" sz="3200" b="1" spc="-151" dirty="0">
                <a:solidFill>
                  <a:srgbClr val="840023"/>
                </a:solidFill>
                <a:latin typeface="Lato Heavy" panose="020F0902020204030203"/>
                <a:ea typeface="Open Sans" panose="020B0606030504020204" pitchFamily="34" charset="0"/>
                <a:cs typeface="Lato" panose="020F0502020204030203" pitchFamily="34" charset="0"/>
              </a:rPr>
              <a:t>PROMOÇÃO DE INVESTIMENTOS</a:t>
            </a:r>
            <a:endParaRPr lang="en-US" sz="3200" b="1" spc="-151" dirty="0">
              <a:solidFill>
                <a:srgbClr val="840023"/>
              </a:solidFill>
              <a:latin typeface="Lato Heavy" panose="020F0902020204030203"/>
              <a:ea typeface="Open Sans" panose="020B0606030504020204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464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18B0F472-F296-4A87-A200-0869A5FFB7E2}"/>
              </a:ext>
            </a:extLst>
          </p:cNvPr>
          <p:cNvSpPr/>
          <p:nvPr/>
        </p:nvSpPr>
        <p:spPr>
          <a:xfrm>
            <a:off x="4161479" y="2275391"/>
            <a:ext cx="35117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2000" b="1" dirty="0">
                <a:latin typeface="Lato Black"/>
                <a:cs typeface="Lato Black"/>
              </a:rPr>
              <a:t>2. Prospecção para os projetos prioritários do  município</a:t>
            </a:r>
            <a:endParaRPr lang="pt-BR" sz="1600" dirty="0">
              <a:latin typeface="Lato Black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068A4267-D54F-4F77-9A29-7EEF8F59F1A7}"/>
              </a:ext>
            </a:extLst>
          </p:cNvPr>
          <p:cNvSpPr/>
          <p:nvPr/>
        </p:nvSpPr>
        <p:spPr>
          <a:xfrm>
            <a:off x="8698217" y="2516412"/>
            <a:ext cx="25394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2000" b="1" dirty="0">
                <a:latin typeface="Lato Black"/>
                <a:cs typeface="Lato Black"/>
              </a:rPr>
              <a:t>3. Programas Setoriais</a:t>
            </a:r>
            <a:endParaRPr lang="pt-BR" sz="1600" dirty="0">
              <a:latin typeface="Lato Black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80B569C-441B-41FF-A92D-8DE8CC9F1CF4}"/>
              </a:ext>
            </a:extLst>
          </p:cNvPr>
          <p:cNvSpPr txBox="1"/>
          <p:nvPr/>
        </p:nvSpPr>
        <p:spPr>
          <a:xfrm flipH="1">
            <a:off x="4757114" y="3922990"/>
            <a:ext cx="2539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2C3644"/>
                </a:solidFill>
              </a:rPr>
              <a:t>Plano Municipal de Desestatização (PMD)</a:t>
            </a:r>
            <a:endParaRPr lang="en-US" b="1" dirty="0">
              <a:solidFill>
                <a:srgbClr val="2C3644"/>
              </a:solidFill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B012508-329E-4955-9597-FA9845F434C6}"/>
              </a:ext>
            </a:extLst>
          </p:cNvPr>
          <p:cNvSpPr txBox="1"/>
          <p:nvPr/>
        </p:nvSpPr>
        <p:spPr>
          <a:xfrm flipH="1">
            <a:off x="8881619" y="3922990"/>
            <a:ext cx="2539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2C3644"/>
                </a:solidFill>
              </a:rPr>
              <a:t>SP Tech Hub</a:t>
            </a:r>
          </a:p>
          <a:p>
            <a:pPr algn="ctr"/>
            <a:endParaRPr lang="en-US" b="1" dirty="0">
              <a:solidFill>
                <a:srgbClr val="2C3644"/>
              </a:solidFill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F383CE95-10BB-4C9C-B80D-EA9816F4F920}"/>
              </a:ext>
            </a:extLst>
          </p:cNvPr>
          <p:cNvSpPr/>
          <p:nvPr/>
        </p:nvSpPr>
        <p:spPr>
          <a:xfrm>
            <a:off x="238523" y="2503197"/>
            <a:ext cx="32113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2000" b="1" dirty="0">
                <a:latin typeface="Lato Black"/>
                <a:cs typeface="Lato Black"/>
              </a:rPr>
              <a:t>1. Atendimento ao investidor</a:t>
            </a:r>
            <a:endParaRPr lang="pt-BR" sz="1600" dirty="0">
              <a:latin typeface="Lato Black"/>
            </a:endParaRPr>
          </a:p>
        </p:txBody>
      </p:sp>
      <p:sp>
        <p:nvSpPr>
          <p:cNvPr id="22" name="Chave Esquerda 21">
            <a:extLst>
              <a:ext uri="{FF2B5EF4-FFF2-40B4-BE49-F238E27FC236}">
                <a16:creationId xmlns:a16="http://schemas.microsoft.com/office/drawing/2014/main" id="{0C40C702-005A-4C3E-8F20-AA394AB58FC3}"/>
              </a:ext>
            </a:extLst>
          </p:cNvPr>
          <p:cNvSpPr/>
          <p:nvPr/>
        </p:nvSpPr>
        <p:spPr>
          <a:xfrm rot="16200000">
            <a:off x="1586465" y="2098345"/>
            <a:ext cx="437322" cy="2662798"/>
          </a:xfrm>
          <a:prstGeom prst="leftBrace">
            <a:avLst/>
          </a:prstGeom>
          <a:ln w="19050">
            <a:solidFill>
              <a:srgbClr val="8400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6" name="Picture 9" descr="Logo_SPNegocios_em alta_sem fundo.png">
            <a:extLst>
              <a:ext uri="{FF2B5EF4-FFF2-40B4-BE49-F238E27FC236}">
                <a16:creationId xmlns:a16="http://schemas.microsoft.com/office/drawing/2014/main" id="{BF647497-E85A-4DA2-827E-D9C2CFCC41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23" y="268223"/>
            <a:ext cx="2242783" cy="797434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E4F55F11-9EDD-401D-85B8-852B74548054}"/>
              </a:ext>
            </a:extLst>
          </p:cNvPr>
          <p:cNvSpPr txBox="1">
            <a:spLocks/>
          </p:cNvSpPr>
          <p:nvPr/>
        </p:nvSpPr>
        <p:spPr>
          <a:xfrm>
            <a:off x="0" y="-808"/>
            <a:ext cx="12192000" cy="1217317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r>
              <a:rPr lang="pt-BR" sz="3200" b="1" spc="-151" dirty="0">
                <a:solidFill>
                  <a:srgbClr val="2C3644"/>
                </a:solidFill>
                <a:latin typeface="Lato Heavy" panose="020F0902020204030203"/>
                <a:ea typeface="Open Sans" panose="020B0606030504020204" pitchFamily="34" charset="0"/>
                <a:cs typeface="Lato" panose="020F0502020204030203" pitchFamily="34" charset="0"/>
              </a:rPr>
              <a:t>FRENTES DE ATUAÇÃO</a:t>
            </a:r>
            <a:endParaRPr lang="en-US" sz="3200" b="1" spc="-151" dirty="0">
              <a:solidFill>
                <a:srgbClr val="2C3644"/>
              </a:solidFill>
              <a:latin typeface="Lato Heavy" panose="020F0902020204030203"/>
              <a:ea typeface="Open Sans" panose="020B0606030504020204" pitchFamily="34" charset="0"/>
              <a:cs typeface="Lato" panose="020F0502020204030203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E4F1CF0-0E08-4BBB-96CC-23A4AE49E17B}"/>
              </a:ext>
            </a:extLst>
          </p:cNvPr>
          <p:cNvSpPr txBox="1"/>
          <p:nvPr/>
        </p:nvSpPr>
        <p:spPr>
          <a:xfrm flipH="1">
            <a:off x="597075" y="3771331"/>
            <a:ext cx="25394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2C3644"/>
                </a:solidFill>
              </a:rPr>
              <a:t>Orientação e acompanhamento dos investidores</a:t>
            </a:r>
            <a:endParaRPr lang="en-US" b="1" dirty="0">
              <a:solidFill>
                <a:srgbClr val="2C3644"/>
              </a:solidFill>
            </a:endParaRPr>
          </a:p>
        </p:txBody>
      </p:sp>
      <p:sp>
        <p:nvSpPr>
          <p:cNvPr id="14" name="Chave Esquerda 13">
            <a:extLst>
              <a:ext uri="{FF2B5EF4-FFF2-40B4-BE49-F238E27FC236}">
                <a16:creationId xmlns:a16="http://schemas.microsoft.com/office/drawing/2014/main" id="{8B631235-CF52-43F3-9FFE-9432FF271197}"/>
              </a:ext>
            </a:extLst>
          </p:cNvPr>
          <p:cNvSpPr/>
          <p:nvPr/>
        </p:nvSpPr>
        <p:spPr>
          <a:xfrm rot="16200000">
            <a:off x="5746505" y="2124720"/>
            <a:ext cx="437322" cy="2662798"/>
          </a:xfrm>
          <a:prstGeom prst="leftBrace">
            <a:avLst/>
          </a:prstGeom>
          <a:ln w="19050">
            <a:solidFill>
              <a:srgbClr val="8400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Chave Esquerda 14">
            <a:extLst>
              <a:ext uri="{FF2B5EF4-FFF2-40B4-BE49-F238E27FC236}">
                <a16:creationId xmlns:a16="http://schemas.microsoft.com/office/drawing/2014/main" id="{D59E20DB-0BEA-4470-A7A9-42358D149256}"/>
              </a:ext>
            </a:extLst>
          </p:cNvPr>
          <p:cNvSpPr/>
          <p:nvPr/>
        </p:nvSpPr>
        <p:spPr>
          <a:xfrm rot="16200000">
            <a:off x="9932684" y="2102366"/>
            <a:ext cx="437322" cy="2662798"/>
          </a:xfrm>
          <a:prstGeom prst="leftBrace">
            <a:avLst/>
          </a:prstGeom>
          <a:ln w="19050">
            <a:solidFill>
              <a:srgbClr val="8400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5521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9" descr="Logo_SPNegocios_em alta_sem fundo.png">
            <a:extLst>
              <a:ext uri="{FF2B5EF4-FFF2-40B4-BE49-F238E27FC236}">
                <a16:creationId xmlns:a16="http://schemas.microsoft.com/office/drawing/2014/main" id="{7242D02A-971C-4F8F-84D5-D6C0B7836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85" y="254156"/>
            <a:ext cx="2242783" cy="797434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66F4B58E-438A-4ECD-890E-11D6829F297B}"/>
              </a:ext>
            </a:extLst>
          </p:cNvPr>
          <p:cNvSpPr txBox="1">
            <a:spLocks/>
          </p:cNvSpPr>
          <p:nvPr/>
        </p:nvSpPr>
        <p:spPr>
          <a:xfrm>
            <a:off x="0" y="22334"/>
            <a:ext cx="12192000" cy="1217317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r>
              <a:rPr lang="pt-BR" sz="3200" b="1" spc="-151" dirty="0">
                <a:solidFill>
                  <a:srgbClr val="2C3644"/>
                </a:solidFill>
                <a:latin typeface="Lato Heavy" panose="020F0902020204030203"/>
                <a:ea typeface="Open Sans" panose="020B0606030504020204" pitchFamily="34" charset="0"/>
                <a:cs typeface="Lato" panose="020F0502020204030203" pitchFamily="34" charset="0"/>
              </a:rPr>
              <a:t>ATENDIMENTO AO INVESTIDOR</a:t>
            </a:r>
            <a:endParaRPr lang="en-US" sz="3200" b="1" spc="-151" dirty="0">
              <a:solidFill>
                <a:srgbClr val="2C3644"/>
              </a:solidFill>
              <a:latin typeface="Lato Heavy" panose="020F0902020204030203"/>
              <a:ea typeface="Open Sans" panose="020B0606030504020204" pitchFamily="34" charset="0"/>
              <a:cs typeface="Lato" panose="020F0502020204030203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FBEA3D49-7FFC-41F7-AE57-BC25F83575B0}"/>
              </a:ext>
            </a:extLst>
          </p:cNvPr>
          <p:cNvSpPr txBox="1"/>
          <p:nvPr/>
        </p:nvSpPr>
        <p:spPr>
          <a:xfrm>
            <a:off x="242485" y="1989151"/>
            <a:ext cx="6869802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900" dirty="0">
                <a:latin typeface="Lato Heavy" panose="020F0902020204030203"/>
              </a:rPr>
              <a:t>Porta de entrada dos investidores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900" dirty="0">
                <a:latin typeface="Lato Heavy" panose="020F0902020204030203"/>
              </a:rPr>
              <a:t>Fornecimento de informações sobre a cidade e apresentação das oportunidade de negócios do município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900" dirty="0">
                <a:latin typeface="Lato Heavy" panose="020F0902020204030203"/>
              </a:rPr>
              <a:t>Realizamos a interlocução entre a Prefeitura e os investidores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900" dirty="0">
                <a:latin typeface="Lato Heavy" panose="020F0902020204030203"/>
              </a:rPr>
              <a:t>Realizamos o acompanhamento dos processos de licenciamento e demais aprovações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900" i="1" dirty="0" err="1">
                <a:latin typeface="Lato Heavy" panose="020F0902020204030203"/>
              </a:rPr>
              <a:t>Aftercare</a:t>
            </a:r>
            <a:endParaRPr lang="pt-BR" sz="1900" i="1" dirty="0">
              <a:latin typeface="Lato Heavy" panose="020F0902020204030203"/>
            </a:endParaRP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900" dirty="0">
                <a:latin typeface="Lato Heavy" panose="020F0902020204030203"/>
              </a:rPr>
              <a:t>Envio periódico do </a:t>
            </a:r>
            <a:r>
              <a:rPr lang="pt-BR" sz="1900" b="1" dirty="0">
                <a:latin typeface="Lato Heavy" panose="020F0902020204030203"/>
              </a:rPr>
              <a:t>Boletim de Investimentos</a:t>
            </a:r>
            <a:endParaRPr lang="pt-BR" sz="1900" dirty="0">
              <a:latin typeface="Lato Heavy" panose="020F0902020204030203"/>
            </a:endParaRP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900" b="1" i="1" dirty="0" err="1">
                <a:latin typeface="Lato Heavy" panose="020F0902020204030203"/>
              </a:rPr>
              <a:t>Fast</a:t>
            </a:r>
            <a:r>
              <a:rPr lang="pt-BR" sz="1900" b="1" i="1" dirty="0">
                <a:latin typeface="Lato Heavy" panose="020F0902020204030203"/>
              </a:rPr>
              <a:t> </a:t>
            </a:r>
            <a:r>
              <a:rPr lang="pt-BR" sz="1900" b="1" i="1" dirty="0" err="1">
                <a:latin typeface="Lato Heavy" panose="020F0902020204030203"/>
              </a:rPr>
              <a:t>tracking</a:t>
            </a:r>
            <a:r>
              <a:rPr lang="pt-BR" sz="1900" b="1" i="1" dirty="0">
                <a:latin typeface="Lato Heavy" panose="020F0902020204030203"/>
              </a:rPr>
              <a:t> </a:t>
            </a:r>
            <a:r>
              <a:rPr lang="pt-BR" sz="1900" dirty="0">
                <a:latin typeface="Lato Heavy" panose="020F0902020204030203"/>
              </a:rPr>
              <a:t>/</a:t>
            </a:r>
            <a:r>
              <a:rPr lang="pt-BR" sz="1900" i="1" dirty="0">
                <a:latin typeface="Lato Heavy" panose="020F0902020204030203"/>
              </a:rPr>
              <a:t> Regime Especial de Atendimento Prioritário </a:t>
            </a:r>
            <a:r>
              <a:rPr lang="pt-BR" sz="1900" dirty="0">
                <a:latin typeface="Lato Heavy" panose="020F0902020204030203"/>
              </a:rPr>
              <a:t>(Decreto 58.332/2018)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sz="2000" dirty="0">
              <a:latin typeface="Lato Heavy" panose="020F0902020204030203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963422D-5862-4D0A-B268-084EB914C500}"/>
              </a:ext>
            </a:extLst>
          </p:cNvPr>
          <p:cNvSpPr txBox="1"/>
          <p:nvPr/>
        </p:nvSpPr>
        <p:spPr>
          <a:xfrm>
            <a:off x="519642" y="1337403"/>
            <a:ext cx="3214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840023"/>
                </a:solidFill>
                <a:latin typeface="Lato Black"/>
              </a:rPr>
              <a:t>Principais ações</a:t>
            </a:r>
          </a:p>
        </p:txBody>
      </p:sp>
      <p:pic>
        <p:nvPicPr>
          <p:cNvPr id="10" name="Imagem 9" descr="Uma imagem contendo captura de tela&#10;&#10;Descrição gerada automaticamente">
            <a:extLst>
              <a:ext uri="{FF2B5EF4-FFF2-40B4-BE49-F238E27FC236}">
                <a16:creationId xmlns:a16="http://schemas.microsoft.com/office/drawing/2014/main" id="{83864AF9-D7C4-4299-8892-2861F9F774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48" b="10564"/>
          <a:stretch/>
        </p:blipFill>
        <p:spPr>
          <a:xfrm>
            <a:off x="6944848" y="1048369"/>
            <a:ext cx="3890174" cy="4628271"/>
          </a:xfrm>
          <a:prstGeom prst="rect">
            <a:avLst/>
          </a:prstGeom>
        </p:spPr>
      </p:pic>
      <p:pic>
        <p:nvPicPr>
          <p:cNvPr id="11" name="Imagem 10" descr="Uma imagem contendo captura de tela&#10;&#10;Descrição gerada automaticamente">
            <a:extLst>
              <a:ext uri="{FF2B5EF4-FFF2-40B4-BE49-F238E27FC236}">
                <a16:creationId xmlns:a16="http://schemas.microsoft.com/office/drawing/2014/main" id="{443A8E94-216B-40C6-8019-166FAA1AE3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8882">
            <a:off x="8366645" y="1827043"/>
            <a:ext cx="3599091" cy="3300165"/>
          </a:xfrm>
          <a:prstGeom prst="rect">
            <a:avLst/>
          </a:prstGeom>
        </p:spPr>
      </p:pic>
      <p:pic>
        <p:nvPicPr>
          <p:cNvPr id="12" name="Imagem 11" descr="Uma imagem contendo captura de tela&#10;&#10;Descrição gerada automaticamente">
            <a:extLst>
              <a:ext uri="{FF2B5EF4-FFF2-40B4-BE49-F238E27FC236}">
                <a16:creationId xmlns:a16="http://schemas.microsoft.com/office/drawing/2014/main" id="{5C14DF1C-2E5B-4881-88AE-3E9FD421B8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735" y="2661858"/>
            <a:ext cx="4030496" cy="2626841"/>
          </a:xfrm>
          <a:prstGeom prst="rect">
            <a:avLst/>
          </a:prstGeom>
        </p:spPr>
      </p:pic>
      <p:pic>
        <p:nvPicPr>
          <p:cNvPr id="4" name="Imagem 3" descr="Uma imagem contendo mesa, pessoa, sentado, homem&#10;&#10;Descrição gerada automaticamente">
            <a:extLst>
              <a:ext uri="{FF2B5EF4-FFF2-40B4-BE49-F238E27FC236}">
                <a16:creationId xmlns:a16="http://schemas.microsoft.com/office/drawing/2014/main" id="{0C0D42A1-1496-479F-97A6-D0C27B4122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527" y="3975278"/>
            <a:ext cx="3896835" cy="224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34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9" descr="Logo_SPNegocios_em alta_sem fundo.png">
            <a:extLst>
              <a:ext uri="{FF2B5EF4-FFF2-40B4-BE49-F238E27FC236}">
                <a16:creationId xmlns:a16="http://schemas.microsoft.com/office/drawing/2014/main" id="{BF647497-E85A-4DA2-827E-D9C2CFCC41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23" y="268223"/>
            <a:ext cx="2242783" cy="797434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E4F55F11-9EDD-401D-85B8-852B74548054}"/>
              </a:ext>
            </a:extLst>
          </p:cNvPr>
          <p:cNvSpPr txBox="1">
            <a:spLocks/>
          </p:cNvSpPr>
          <p:nvPr/>
        </p:nvSpPr>
        <p:spPr>
          <a:xfrm>
            <a:off x="3004316" y="-24064"/>
            <a:ext cx="6782134" cy="1444261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pt-BR" sz="2800" b="1" spc="-151" dirty="0">
                <a:solidFill>
                  <a:srgbClr val="2C3644"/>
                </a:solidFill>
                <a:latin typeface="Lato Heavy" panose="020F0902020204030203"/>
                <a:ea typeface="Open Sans" panose="020B0606030504020204" pitchFamily="34" charset="0"/>
                <a:cs typeface="Lato" panose="020F0502020204030203" pitchFamily="34" charset="0"/>
              </a:rPr>
              <a:t>PROSPECÇÃO PARA OS PROJETOS PRIORITÁRIOS DO MUNICÍPIO</a:t>
            </a:r>
            <a:endParaRPr lang="en-US" sz="2800" b="1" spc="-151" dirty="0">
              <a:solidFill>
                <a:srgbClr val="2C3644"/>
              </a:solidFill>
              <a:latin typeface="Lato Heavy" panose="020F0902020204030203"/>
              <a:ea typeface="Open Sans" panose="020B0606030504020204" pitchFamily="34" charset="0"/>
              <a:cs typeface="Lato" panose="020F0502020204030203" pitchFamily="34" charset="0"/>
            </a:endParaRPr>
          </a:p>
        </p:txBody>
      </p:sp>
      <p:pic>
        <p:nvPicPr>
          <p:cNvPr id="7" name="Imagem 6" descr="Uma imagem contendo captura de tela&#10;&#10;Descrição gerada automaticamente">
            <a:extLst>
              <a:ext uri="{FF2B5EF4-FFF2-40B4-BE49-F238E27FC236}">
                <a16:creationId xmlns:a16="http://schemas.microsoft.com/office/drawing/2014/main" id="{D1967755-2489-4FAA-8F84-5EE496A1A7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5" t="26199" r="73490" b="35205"/>
          <a:stretch/>
        </p:blipFill>
        <p:spPr>
          <a:xfrm>
            <a:off x="1420613" y="2085342"/>
            <a:ext cx="2715288" cy="3497179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DC9DD8AB-44DE-4B3F-8D34-0E85EF41771E}"/>
              </a:ext>
            </a:extLst>
          </p:cNvPr>
          <p:cNvSpPr txBox="1"/>
          <p:nvPr/>
        </p:nvSpPr>
        <p:spPr>
          <a:xfrm>
            <a:off x="1084960" y="1802186"/>
            <a:ext cx="7048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Fluxo de Prospecção de Mercado (PMD): </a:t>
            </a:r>
          </a:p>
        </p:txBody>
      </p:sp>
      <p:pic>
        <p:nvPicPr>
          <p:cNvPr id="8" name="Imagem 7" descr="Uma imagem contendo captura de tela&#10;&#10;Descrição gerada automaticamente">
            <a:extLst>
              <a:ext uri="{FF2B5EF4-FFF2-40B4-BE49-F238E27FC236}">
                <a16:creationId xmlns:a16="http://schemas.microsoft.com/office/drawing/2014/main" id="{3B0B5AA8-F744-4FE5-8444-1852B0EAE7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29" t="28373" r="-101" b="33031"/>
          <a:stretch/>
        </p:blipFill>
        <p:spPr>
          <a:xfrm>
            <a:off x="4009293" y="2269232"/>
            <a:ext cx="6677464" cy="3497179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FFEA0F3-C629-4DFC-B0DF-F0B50D34AB6A}"/>
              </a:ext>
            </a:extLst>
          </p:cNvPr>
          <p:cNvSpPr txBox="1"/>
          <p:nvPr/>
        </p:nvSpPr>
        <p:spPr>
          <a:xfrm>
            <a:off x="3101009" y="5883965"/>
            <a:ext cx="5539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Realização de encontros e </a:t>
            </a:r>
            <a:r>
              <a:rPr lang="pt-BR" b="1" dirty="0" err="1"/>
              <a:t>roadshows</a:t>
            </a:r>
            <a:r>
              <a:rPr lang="pt-BR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8476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9" descr="Logo_SPNegocios_em alta_sem fundo.png">
            <a:extLst>
              <a:ext uri="{FF2B5EF4-FFF2-40B4-BE49-F238E27FC236}">
                <a16:creationId xmlns:a16="http://schemas.microsoft.com/office/drawing/2014/main" id="{BF647497-E85A-4DA2-827E-D9C2CFCC41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23" y="268223"/>
            <a:ext cx="2242783" cy="79743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EB7A885-0F7B-4084-BCE8-35946F7FD220}"/>
              </a:ext>
            </a:extLst>
          </p:cNvPr>
          <p:cNvSpPr txBox="1"/>
          <p:nvPr/>
        </p:nvSpPr>
        <p:spPr>
          <a:xfrm>
            <a:off x="594629" y="1489869"/>
            <a:ext cx="7048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840023"/>
                </a:solidFill>
                <a:latin typeface="Lato Heavy" panose="020F0902020204030203"/>
              </a:rPr>
              <a:t>SP Tech Hub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EA822CD0-1E93-4E7E-9F34-692CB5F3C3B0}"/>
              </a:ext>
            </a:extLst>
          </p:cNvPr>
          <p:cNvSpPr/>
          <p:nvPr/>
        </p:nvSpPr>
        <p:spPr>
          <a:xfrm>
            <a:off x="447734" y="1955864"/>
            <a:ext cx="6512024" cy="4903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0" lvl="2" indent="-285750" algn="just" defTabSz="900113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latin typeface="Lato Heavy" panose="020F0902020204030203"/>
              </a:rPr>
              <a:t>Atração e retenção de empresas de tecnologia</a:t>
            </a:r>
            <a:r>
              <a:rPr lang="pt-BR" sz="2000" dirty="0">
                <a:latin typeface="Lato Heavy" panose="020F0902020204030203"/>
              </a:rPr>
              <a:t>, a partir da alteração na legislação de ISS, que permite </a:t>
            </a:r>
            <a:r>
              <a:rPr lang="pt-BR" sz="2000" b="1" dirty="0">
                <a:latin typeface="Lato Heavy" panose="020F0902020204030203"/>
              </a:rPr>
              <a:t>alíquota única (2,9%) </a:t>
            </a:r>
            <a:r>
              <a:rPr lang="pt-BR" sz="2000" dirty="0">
                <a:latin typeface="Lato Heavy" panose="020F0902020204030203"/>
              </a:rPr>
              <a:t>para empresas deste setor</a:t>
            </a:r>
          </a:p>
          <a:p>
            <a:pPr marL="36000" lvl="2" indent="-285750" algn="just" defTabSz="900113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latin typeface="Lato Heavy" panose="020F0902020204030203"/>
              </a:rPr>
              <a:t>Setor figura entre os maiores contribuidores de ISS do Município </a:t>
            </a:r>
          </a:p>
          <a:p>
            <a:pPr marL="36000" lvl="2" indent="-285750" algn="just" defTabSz="900113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latin typeface="Lato Heavy" panose="020F0902020204030203"/>
              </a:rPr>
              <a:t>Geração de empregos qualificados</a:t>
            </a:r>
          </a:p>
          <a:p>
            <a:pPr marL="36000" lvl="2" indent="-285750" algn="just" defTabSz="900113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latin typeface="Lato Heavy" panose="020F0902020204030203"/>
              </a:rPr>
              <a:t>Geração de renda média para capital social</a:t>
            </a:r>
          </a:p>
          <a:p>
            <a:pPr marL="36000" lvl="2" indent="-285750" algn="just" defTabSz="900113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latin typeface="Lato Heavy" panose="020F0902020204030203"/>
              </a:rPr>
              <a:t>Regulamentado pela Lei n.º 16.757/2017</a:t>
            </a:r>
          </a:p>
          <a:p>
            <a:pPr marL="36000" lvl="2" indent="-285750" algn="just" defTabSz="900113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latin typeface="Lato Heavy" panose="020F0902020204030203"/>
              </a:rPr>
              <a:t>Caso de sucesso: </a:t>
            </a:r>
            <a:r>
              <a:rPr lang="pt-BR" sz="2000" b="1" dirty="0">
                <a:latin typeface="Lato Heavy" panose="020F0902020204030203"/>
              </a:rPr>
              <a:t>Buscapé</a:t>
            </a:r>
            <a:r>
              <a:rPr lang="pt-BR" sz="2000" dirty="0">
                <a:latin typeface="Lato Heavy" panose="020F0902020204030203"/>
              </a:rPr>
              <a:t> – geração de 400 empregos </a:t>
            </a:r>
            <a:endParaRPr lang="pt-BR" sz="2000" b="1" dirty="0">
              <a:latin typeface="Lato Heavy" panose="020F0902020204030203"/>
            </a:endParaRPr>
          </a:p>
          <a:p>
            <a:pPr marL="36000" algn="ctr">
              <a:lnSpc>
                <a:spcPct val="115000"/>
              </a:lnSpc>
              <a:spcAft>
                <a:spcPts val="0"/>
              </a:spcAft>
            </a:pPr>
            <a:r>
              <a:rPr lang="pt-BR" sz="1200" b="1" dirty="0">
                <a:latin typeface="Lato Heavy" panose="020F0902020204030203"/>
                <a:ea typeface="Cambria" panose="02040503050406030204" pitchFamily="18" charset="0"/>
                <a:cs typeface="Cambria" panose="02040503050406030204" pitchFamily="18" charset="0"/>
              </a:rPr>
              <a:t> </a:t>
            </a:r>
            <a:endParaRPr lang="pt-BR" sz="1100" dirty="0">
              <a:effectLst/>
              <a:latin typeface="Lato Heavy" panose="020F0902020204030203"/>
              <a:ea typeface="Arial" panose="020B0604020202020204" pitchFamily="34" charset="0"/>
            </a:endParaRPr>
          </a:p>
        </p:txBody>
      </p:sp>
      <p:pic>
        <p:nvPicPr>
          <p:cNvPr id="7" name="Imagem 6" descr="Uma imagem contendo texto&#10;&#10;Descrição gerada automaticamente">
            <a:extLst>
              <a:ext uri="{FF2B5EF4-FFF2-40B4-BE49-F238E27FC236}">
                <a16:creationId xmlns:a16="http://schemas.microsoft.com/office/drawing/2014/main" id="{8D624471-35A5-4BA3-99A9-1D3B5BDBEF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024" y="1489869"/>
            <a:ext cx="2776171" cy="4624609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E4F55F11-9EDD-401D-85B8-852B74548054}"/>
              </a:ext>
            </a:extLst>
          </p:cNvPr>
          <p:cNvSpPr txBox="1">
            <a:spLocks/>
          </p:cNvSpPr>
          <p:nvPr/>
        </p:nvSpPr>
        <p:spPr>
          <a:xfrm>
            <a:off x="0" y="-794"/>
            <a:ext cx="12192000" cy="1217317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r>
              <a:rPr lang="pt-BR" sz="3200" b="1" spc="-151" dirty="0">
                <a:solidFill>
                  <a:srgbClr val="2C3644"/>
                </a:solidFill>
                <a:latin typeface="Lato Heavy" panose="020F0902020204030203"/>
                <a:ea typeface="Open Sans" panose="020B0606030504020204" pitchFamily="34" charset="0"/>
                <a:cs typeface="Lato" panose="020F0502020204030203" pitchFamily="34" charset="0"/>
              </a:rPr>
              <a:t>PROGRAMA SETORIAL</a:t>
            </a:r>
            <a:endParaRPr lang="en-US" sz="3200" b="1" spc="-151" dirty="0">
              <a:solidFill>
                <a:srgbClr val="2C3644"/>
              </a:solidFill>
              <a:latin typeface="Lato Heavy" panose="020F0902020204030203"/>
              <a:ea typeface="Open Sans" panose="020B0606030504020204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1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42A5316D-ED2F-4F89-B4B4-8D9240B1A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35295DE-C301-4B41-A203-217C90841CA0}"/>
              </a:ext>
            </a:extLst>
          </p:cNvPr>
          <p:cNvSpPr txBox="1"/>
          <p:nvPr/>
        </p:nvSpPr>
        <p:spPr>
          <a:xfrm>
            <a:off x="694510" y="1487272"/>
            <a:ext cx="2743200" cy="274320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SÃO PAULO NEGÓCIOS: PARCEIRA DO INVESTIDOR</a:t>
            </a:r>
          </a:p>
        </p:txBody>
      </p:sp>
      <p:pic>
        <p:nvPicPr>
          <p:cNvPr id="24" name="Picture 9" descr="Logo_SPNegocios_em alta_sem fundo.png">
            <a:extLst>
              <a:ext uri="{FF2B5EF4-FFF2-40B4-BE49-F238E27FC236}">
                <a16:creationId xmlns:a16="http://schemas.microsoft.com/office/drawing/2014/main" id="{431BCDF7-E4F1-4B5B-969E-3773C36CD1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261" y="1487272"/>
            <a:ext cx="3929471" cy="1397145"/>
          </a:xfrm>
          <a:prstGeom prst="rect">
            <a:avLst/>
          </a:prstGeom>
        </p:spPr>
      </p:pic>
      <p:graphicFrame>
        <p:nvGraphicFramePr>
          <p:cNvPr id="18" name="Diagrama 17">
            <a:extLst>
              <a:ext uri="{FF2B5EF4-FFF2-40B4-BE49-F238E27FC236}">
                <a16:creationId xmlns:a16="http://schemas.microsoft.com/office/drawing/2014/main" id="{E1417A7E-7C2B-4E1B-99D3-CA923B4A2C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0321973"/>
              </p:ext>
            </p:extLst>
          </p:nvPr>
        </p:nvGraphicFramePr>
        <p:xfrm>
          <a:off x="4033032" y="3529851"/>
          <a:ext cx="6877050" cy="21636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54087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CEEDC55-1655-437D-9259-AB8F282CB67B}"/>
              </a:ext>
            </a:extLst>
          </p:cNvPr>
          <p:cNvSpPr txBox="1"/>
          <p:nvPr/>
        </p:nvSpPr>
        <p:spPr>
          <a:xfrm>
            <a:off x="34246" y="4343852"/>
            <a:ext cx="1219199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1200" dirty="0">
              <a:latin typeface="Agency FB" panose="020B0503020202020204" pitchFamily="34" charset="0"/>
            </a:endParaRPr>
          </a:p>
          <a:p>
            <a:pPr algn="ctr"/>
            <a:r>
              <a:rPr lang="pt-BR" sz="3200" dirty="0">
                <a:latin typeface="Agency FB" panose="020B0503020202020204" pitchFamily="34" charset="0"/>
              </a:rPr>
              <a:t>s.buzzi@spnegocios.com</a:t>
            </a:r>
          </a:p>
          <a:p>
            <a:pPr algn="ctr"/>
            <a:r>
              <a:rPr lang="pt-BR" sz="3200" dirty="0">
                <a:latin typeface="Agency FB" panose="020B0503020202020204" pitchFamily="34" charset="0"/>
              </a:rPr>
              <a:t>(11) 96182-5447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1CD6D35-0D4E-4179-BB6A-3F7FF1869DEA}"/>
              </a:ext>
            </a:extLst>
          </p:cNvPr>
          <p:cNvSpPr/>
          <p:nvPr/>
        </p:nvSpPr>
        <p:spPr>
          <a:xfrm>
            <a:off x="-140676" y="1718968"/>
            <a:ext cx="121919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b="1" dirty="0">
                <a:solidFill>
                  <a:srgbClr val="9A0028"/>
                </a:solidFill>
                <a:latin typeface="Lato Heavy"/>
              </a:rPr>
              <a:t>OBRIGADA!</a:t>
            </a:r>
          </a:p>
        </p:txBody>
      </p:sp>
      <p:pic>
        <p:nvPicPr>
          <p:cNvPr id="5" name="Gráfico 4" descr="Telefone">
            <a:extLst>
              <a:ext uri="{FF2B5EF4-FFF2-40B4-BE49-F238E27FC236}">
                <a16:creationId xmlns:a16="http://schemas.microsoft.com/office/drawing/2014/main" id="{7984C12D-7145-4272-B1D6-4530EE9FB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5585" y="5022170"/>
            <a:ext cx="602505" cy="602505"/>
          </a:xfrm>
          <a:prstGeom prst="rect">
            <a:avLst/>
          </a:prstGeom>
        </p:spPr>
      </p:pic>
      <p:pic>
        <p:nvPicPr>
          <p:cNvPr id="7" name="Gráfico 6" descr="Envelope">
            <a:extLst>
              <a:ext uri="{FF2B5EF4-FFF2-40B4-BE49-F238E27FC236}">
                <a16:creationId xmlns:a16="http://schemas.microsoft.com/office/drawing/2014/main" id="{2C8D4B27-4E05-4A3C-BE9D-8A221EF72D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61529" y="4533514"/>
            <a:ext cx="601200" cy="6012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A64D008B-F3C9-40CE-A68B-E66D5EAF4F60}"/>
              </a:ext>
            </a:extLst>
          </p:cNvPr>
          <p:cNvSpPr/>
          <p:nvPr/>
        </p:nvSpPr>
        <p:spPr>
          <a:xfrm>
            <a:off x="2907323" y="3205079"/>
            <a:ext cx="6096000" cy="61555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3400" b="1" dirty="0">
                <a:latin typeface="Agency FB" panose="020B0503020202020204" pitchFamily="34" charset="0"/>
              </a:rPr>
              <a:t>Silvana Léa Buzzi</a:t>
            </a:r>
          </a:p>
        </p:txBody>
      </p:sp>
    </p:spTree>
    <p:extLst>
      <p:ext uri="{BB962C8B-B14F-4D97-AF65-F5344CB8AC3E}">
        <p14:creationId xmlns:p14="http://schemas.microsoft.com/office/powerpoint/2010/main" val="398277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238</Words>
  <Application>Microsoft Office PowerPoint</Application>
  <PresentationFormat>Widescreen</PresentationFormat>
  <Paragraphs>40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7" baseType="lpstr">
      <vt:lpstr>Agency FB</vt:lpstr>
      <vt:lpstr>Aharoni</vt:lpstr>
      <vt:lpstr>Arial</vt:lpstr>
      <vt:lpstr>Calibri</vt:lpstr>
      <vt:lpstr>Calibri Light</vt:lpstr>
      <vt:lpstr>Lato</vt:lpstr>
      <vt:lpstr>Lato Black</vt:lpstr>
      <vt:lpstr>Lato Heavy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Vivian Satiro</dc:creator>
  <cp:lastModifiedBy>Higor Lima</cp:lastModifiedBy>
  <cp:revision>16</cp:revision>
  <cp:lastPrinted>2019-02-20T12:09:53Z</cp:lastPrinted>
  <dcterms:created xsi:type="dcterms:W3CDTF">2019-02-18T18:05:20Z</dcterms:created>
  <dcterms:modified xsi:type="dcterms:W3CDTF">2019-02-20T13:01:03Z</dcterms:modified>
</cp:coreProperties>
</file>