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athway Gothic One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03da12ca8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03da12ca8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f988ba3d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f988ba3d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f9f0f22d5_1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4f9f0f22d5_1_1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4f9f0f22d5_1_1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f9f0f22d5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g4f9f0f22d5_1_2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4f9f0f22d5_1_2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4f9f0f22d5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4f9f0f22d5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f1109f04f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4f1109f04f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4f1109f04f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4f1109f04f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4f9f0f22d5_1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#313 eventos, representando mais de 30% de crescimento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#51 mil participantes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#100 empresas parceiras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#Mais de 20 atividades promovidas por Câmaras de Comércio, Consulados e Embaixadas internacionais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#Mais de 70 espaços espalhados pela cidade como receptores de eventos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#Mais de R$1M em mídia espontânea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#Mais de 4.9M de impressões e mais de 2.5M de pessoas impactadas pelo festival, suas atividades e patrocinadores apenas nos meios digitais (site e redes sociais)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4f9f0f22d5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f9f0f22d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f9f0f22d5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03da12ca8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503da12ca8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503da12ca8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503da12ca8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503da12ca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g503da12ca8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503da12ca8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83" name="Google Shape;183;p3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gif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7"/>
          <p:cNvSpPr txBox="1"/>
          <p:nvPr/>
        </p:nvSpPr>
        <p:spPr>
          <a:xfrm>
            <a:off x="168700" y="1455125"/>
            <a:ext cx="3025500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INOVAÇÃO</a:t>
            </a:r>
            <a:endParaRPr sz="45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206" name="Google Shape;20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7865" y="141507"/>
            <a:ext cx="1642325" cy="6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575" y="0"/>
            <a:ext cx="34684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8"/>
          <p:cNvSpPr txBox="1"/>
          <p:nvPr/>
        </p:nvSpPr>
        <p:spPr>
          <a:xfrm>
            <a:off x="323175" y="235350"/>
            <a:ext cx="67332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latin typeface="Pathway Gothic One"/>
                <a:ea typeface="Pathway Gothic One"/>
                <a:cs typeface="Pathway Gothic One"/>
                <a:sym typeface="Pathway Gothic One"/>
              </a:rPr>
              <a:t>PROMOÇÃO DO SETOR DE TECNOLOGIA</a:t>
            </a:r>
            <a:endParaRPr sz="3600" b="1"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13" name="Google Shape;213;p38"/>
          <p:cNvSpPr txBox="1"/>
          <p:nvPr/>
        </p:nvSpPr>
        <p:spPr>
          <a:xfrm>
            <a:off x="170775" y="1565200"/>
            <a:ext cx="6595500" cy="21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thway Gothic One"/>
              <a:buChar char="●"/>
            </a:pPr>
            <a:r>
              <a:rPr lang="pt-BR" sz="1800">
                <a:latin typeface="Pathway Gothic One"/>
                <a:ea typeface="Pathway Gothic One"/>
                <a:cs typeface="Pathway Gothic One"/>
                <a:sym typeface="Pathway Gothic One"/>
              </a:rPr>
              <a:t>Missões e parcerias internacionais para geração de novos negócios </a:t>
            </a: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thway Gothic One"/>
              <a:buChar char="●"/>
            </a:pPr>
            <a:r>
              <a:rPr lang="pt-BR" sz="1800">
                <a:latin typeface="Pathway Gothic One"/>
                <a:ea typeface="Pathway Gothic One"/>
                <a:cs typeface="Pathway Gothic One"/>
                <a:sym typeface="Pathway Gothic One"/>
              </a:rPr>
              <a:t>Programas de capacitação e de acesso a mercado para startups  </a:t>
            </a: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thway Gothic One"/>
              <a:buChar char="●"/>
            </a:pPr>
            <a:r>
              <a:rPr lang="pt-BR" sz="1800">
                <a:latin typeface="Pathway Gothic One"/>
                <a:ea typeface="Pathway Gothic One"/>
                <a:cs typeface="Pathway Gothic One"/>
                <a:sym typeface="Pathway Gothic One"/>
              </a:rPr>
              <a:t>Apoio a fundos de investimento, grandes empresas e Corporate Ventures </a:t>
            </a: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thway Gothic One"/>
              <a:buChar char="●"/>
            </a:pPr>
            <a:r>
              <a:rPr lang="pt-BR" sz="1800">
                <a:latin typeface="Pathway Gothic One"/>
                <a:ea typeface="Pathway Gothic One"/>
                <a:cs typeface="Pathway Gothic One"/>
                <a:sym typeface="Pathway Gothic One"/>
              </a:rPr>
              <a:t>Promoção da imagem de SP como hub global de inovação</a:t>
            </a:r>
            <a:endParaRPr sz="1800"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214" name="Google Shape;21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750" y="4453075"/>
            <a:ext cx="1503650" cy="5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481" y="1153462"/>
            <a:ext cx="2882439" cy="288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0"/>
          <p:cNvPicPr preferRelativeResize="0"/>
          <p:nvPr/>
        </p:nvPicPr>
        <p:blipFill rotWithShape="1">
          <a:blip r:embed="rId5">
            <a:alphaModFix/>
          </a:blip>
          <a:srcRect r="60533"/>
          <a:stretch/>
        </p:blipFill>
        <p:spPr>
          <a:xfrm>
            <a:off x="5174325" y="2232750"/>
            <a:ext cx="970973" cy="97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0"/>
          <p:cNvPicPr preferRelativeResize="0"/>
          <p:nvPr/>
        </p:nvPicPr>
        <p:blipFill rotWithShape="1">
          <a:blip r:embed="rId5">
            <a:alphaModFix/>
          </a:blip>
          <a:srcRect l="39467" b="29671"/>
          <a:stretch/>
        </p:blipFill>
        <p:spPr>
          <a:xfrm>
            <a:off x="6257003" y="2245632"/>
            <a:ext cx="2117646" cy="973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0485" y="562399"/>
            <a:ext cx="2777115" cy="401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1"/>
          <p:cNvSpPr txBox="1"/>
          <p:nvPr/>
        </p:nvSpPr>
        <p:spPr>
          <a:xfrm>
            <a:off x="237325" y="1957025"/>
            <a:ext cx="40287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</a:t>
            </a: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4 edições realizadas</a:t>
            </a:r>
            <a:endParaRPr sz="20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#Mais de 160 mil participantes</a:t>
            </a:r>
            <a:endParaRPr sz="20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#Mais de 800 eventos realizados</a:t>
            </a:r>
            <a:endParaRPr sz="20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#Mais de 300 empresas parceiras</a:t>
            </a:r>
            <a:endParaRPr sz="20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#Mais de R$20M em negócios gerados</a:t>
            </a:r>
            <a:endParaRPr sz="20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37" name="Google Shape;237;p41"/>
          <p:cNvSpPr txBox="1"/>
          <p:nvPr/>
        </p:nvSpPr>
        <p:spPr>
          <a:xfrm>
            <a:off x="57925" y="8350"/>
            <a:ext cx="4409400" cy="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7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SPTW </a:t>
            </a:r>
            <a:r>
              <a:rPr lang="pt-BR" sz="57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EM NÚMEROS</a:t>
            </a:r>
            <a:endParaRPr sz="57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/>
          <p:nvPr/>
        </p:nvSpPr>
        <p:spPr>
          <a:xfrm>
            <a:off x="3461669" y="1212450"/>
            <a:ext cx="1990200" cy="414900"/>
          </a:xfrm>
          <a:prstGeom prst="rect">
            <a:avLst/>
          </a:prstGeom>
          <a:solidFill>
            <a:srgbClr val="60FF9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Open Innovation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3" name="Google Shape;243;p42"/>
          <p:cNvSpPr/>
          <p:nvPr/>
        </p:nvSpPr>
        <p:spPr>
          <a:xfrm>
            <a:off x="2519577" y="2527225"/>
            <a:ext cx="1828800" cy="2311500"/>
          </a:xfrm>
          <a:prstGeom prst="rect">
            <a:avLst/>
          </a:prstGeom>
          <a:noFill/>
          <a:ln w="9525" cap="flat" cmpd="sng">
            <a:solidFill>
              <a:srgbClr val="4FA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#Logística 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#Indústria 4.0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#Mobilidade</a:t>
            </a:r>
            <a:r>
              <a:rPr lang="pt-BR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 </a:t>
            </a: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Urbana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457200" lvl="0" indent="-36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#Mídia e AdTech</a:t>
            </a:r>
            <a:endParaRPr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4" name="Google Shape;244;p42"/>
          <p:cNvSpPr/>
          <p:nvPr/>
        </p:nvSpPr>
        <p:spPr>
          <a:xfrm>
            <a:off x="273144" y="1834500"/>
            <a:ext cx="2611200" cy="414900"/>
          </a:xfrm>
          <a:prstGeom prst="rect">
            <a:avLst/>
          </a:prstGeom>
          <a:solidFill>
            <a:srgbClr val="EA6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Acesso à Investimentos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5" name="Google Shape;245;p42"/>
          <p:cNvSpPr/>
          <p:nvPr/>
        </p:nvSpPr>
        <p:spPr>
          <a:xfrm>
            <a:off x="6255994" y="1212450"/>
            <a:ext cx="2309400" cy="414900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Transformação Digital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6" name="Google Shape;246;p42"/>
          <p:cNvSpPr/>
          <p:nvPr/>
        </p:nvSpPr>
        <p:spPr>
          <a:xfrm>
            <a:off x="499944" y="1212450"/>
            <a:ext cx="2157600" cy="414900"/>
          </a:xfrm>
          <a:prstGeom prst="rect">
            <a:avLst/>
          </a:prstGeom>
          <a:solidFill>
            <a:srgbClr val="4FAD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Internacionalização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7" name="Google Shape;247;p42"/>
          <p:cNvSpPr/>
          <p:nvPr/>
        </p:nvSpPr>
        <p:spPr>
          <a:xfrm>
            <a:off x="5980144" y="1837000"/>
            <a:ext cx="2861100" cy="414900"/>
          </a:xfrm>
          <a:prstGeom prst="rect">
            <a:avLst/>
          </a:prstGeom>
          <a:solidFill>
            <a:srgbClr val="796B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Geração de novos negócios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3178844" y="1834500"/>
            <a:ext cx="2506800" cy="414900"/>
          </a:xfrm>
          <a:prstGeom prst="rect">
            <a:avLst/>
          </a:prstGeom>
          <a:solidFill>
            <a:srgbClr val="4355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Tecnologias emergentes</a:t>
            </a:r>
            <a:endParaRPr sz="1800"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49" name="Google Shape;249;p42"/>
          <p:cNvSpPr/>
          <p:nvPr/>
        </p:nvSpPr>
        <p:spPr>
          <a:xfrm>
            <a:off x="273144" y="2527225"/>
            <a:ext cx="1828800" cy="2311500"/>
          </a:xfrm>
          <a:prstGeom prst="rect">
            <a:avLst/>
          </a:prstGeom>
          <a:noFill/>
          <a:ln w="9525" cap="flat" cmpd="sng">
            <a:solidFill>
              <a:srgbClr val="4FA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</a:t>
            </a: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Blockchain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#Smart Cities 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#Healthtech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#EdTech</a:t>
            </a:r>
            <a:endParaRPr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50" name="Google Shape;250;p42"/>
          <p:cNvSpPr/>
          <p:nvPr/>
        </p:nvSpPr>
        <p:spPr>
          <a:xfrm>
            <a:off x="4766010" y="2527225"/>
            <a:ext cx="1828800" cy="2311500"/>
          </a:xfrm>
          <a:prstGeom prst="rect">
            <a:avLst/>
          </a:prstGeom>
          <a:noFill/>
          <a:ln w="9525" cap="flat" cmpd="sng">
            <a:solidFill>
              <a:srgbClr val="4FA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#AgroTech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#FashionTech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457200" lvl="0" indent="-36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#Fintech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#Construtech</a:t>
            </a:r>
            <a:endParaRPr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51" name="Google Shape;251;p42"/>
          <p:cNvSpPr/>
          <p:nvPr/>
        </p:nvSpPr>
        <p:spPr>
          <a:xfrm>
            <a:off x="7012444" y="2527225"/>
            <a:ext cx="1828800" cy="2311500"/>
          </a:xfrm>
          <a:prstGeom prst="rect">
            <a:avLst/>
          </a:prstGeom>
          <a:noFill/>
          <a:ln w="9525" cap="flat" cmpd="sng">
            <a:solidFill>
              <a:srgbClr val="4FA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#Games &amp; VR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#Varejo (Retail)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#Robótica</a:t>
            </a: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89999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6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#Cyber Security</a:t>
            </a:r>
            <a:endParaRPr>
              <a:solidFill>
                <a:srgbClr val="4FADE8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252" name="Google Shape;252;p42"/>
          <p:cNvSpPr txBox="1"/>
          <p:nvPr/>
        </p:nvSpPr>
        <p:spPr>
          <a:xfrm>
            <a:off x="57921" y="8342"/>
            <a:ext cx="5612400" cy="1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7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PILARES</a:t>
            </a:r>
            <a:endParaRPr sz="57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585776" cy="24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3"/>
          <p:cNvSpPr/>
          <p:nvPr/>
        </p:nvSpPr>
        <p:spPr>
          <a:xfrm>
            <a:off x="4585775" y="0"/>
            <a:ext cx="4585800" cy="242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FAD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3"/>
          <p:cNvSpPr txBox="1"/>
          <p:nvPr/>
        </p:nvSpPr>
        <p:spPr>
          <a:xfrm>
            <a:off x="4876225" y="842700"/>
            <a:ext cx="39705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5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rgbClr val="EA68F5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NOSSOS PARCEIROS</a:t>
            </a:r>
            <a:endParaRPr sz="4500">
              <a:solidFill>
                <a:srgbClr val="EA68F5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260" name="Google Shape;26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1255" y="2640041"/>
            <a:ext cx="888801" cy="3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9781" y="3275486"/>
            <a:ext cx="669525" cy="311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44240" y="2648502"/>
            <a:ext cx="1057697" cy="333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6122" y="2587546"/>
            <a:ext cx="561609" cy="455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91916" y="2563163"/>
            <a:ext cx="758172" cy="50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3"/>
          <p:cNvPicPr preferRelativeResize="0"/>
          <p:nvPr/>
        </p:nvPicPr>
        <p:blipFill rotWithShape="1">
          <a:blip r:embed="rId9">
            <a:alphaModFix/>
          </a:blip>
          <a:srcRect r="9657" b="14850"/>
          <a:stretch/>
        </p:blipFill>
        <p:spPr>
          <a:xfrm>
            <a:off x="6199686" y="3264695"/>
            <a:ext cx="873925" cy="33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3"/>
          <p:cNvPicPr preferRelativeResize="0"/>
          <p:nvPr/>
        </p:nvPicPr>
        <p:blipFill rotWithShape="1">
          <a:blip r:embed="rId10">
            <a:alphaModFix/>
          </a:blip>
          <a:srcRect t="16697" b="13843"/>
          <a:stretch/>
        </p:blipFill>
        <p:spPr>
          <a:xfrm>
            <a:off x="2073279" y="4452654"/>
            <a:ext cx="1299600" cy="480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2235" y="4566148"/>
            <a:ext cx="967325" cy="253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3"/>
          <p:cNvPicPr preferRelativeResize="0"/>
          <p:nvPr/>
        </p:nvPicPr>
        <p:blipFill rotWithShape="1">
          <a:blip r:embed="rId12">
            <a:alphaModFix/>
          </a:blip>
          <a:srcRect t="35698" r="85381" b="21964"/>
          <a:stretch/>
        </p:blipFill>
        <p:spPr>
          <a:xfrm>
            <a:off x="5104260" y="3954365"/>
            <a:ext cx="907525" cy="186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83832" y="3227278"/>
            <a:ext cx="561575" cy="40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527426" y="2527502"/>
            <a:ext cx="561586" cy="575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3"/>
          <p:cNvPicPr preferRelativeResize="0"/>
          <p:nvPr/>
        </p:nvPicPr>
        <p:blipFill rotWithShape="1">
          <a:blip r:embed="rId15">
            <a:alphaModFix/>
          </a:blip>
          <a:srcRect l="29685" t="34191" r="46528" b="19753"/>
          <a:stretch/>
        </p:blipFill>
        <p:spPr>
          <a:xfrm>
            <a:off x="6264274" y="2712346"/>
            <a:ext cx="735175" cy="205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719374" y="4486966"/>
            <a:ext cx="693620" cy="412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527426" y="3134264"/>
            <a:ext cx="561586" cy="59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3"/>
          <p:cNvPicPr preferRelativeResize="0"/>
          <p:nvPr/>
        </p:nvPicPr>
        <p:blipFill rotWithShape="1">
          <a:blip r:embed="rId18">
            <a:alphaModFix/>
          </a:blip>
          <a:srcRect l="3198" t="13124" r="11521" b="12932"/>
          <a:stretch/>
        </p:blipFill>
        <p:spPr>
          <a:xfrm>
            <a:off x="7083544" y="3897776"/>
            <a:ext cx="813750" cy="2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3"/>
          <p:cNvPicPr preferRelativeResize="0"/>
          <p:nvPr/>
        </p:nvPicPr>
        <p:blipFill rotWithShape="1">
          <a:blip r:embed="rId19">
            <a:alphaModFix/>
          </a:blip>
          <a:srcRect l="1716" t="12596" r="8894" b="20366"/>
          <a:stretch/>
        </p:blipFill>
        <p:spPr>
          <a:xfrm>
            <a:off x="8031337" y="3939618"/>
            <a:ext cx="1057675" cy="21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2235" y="3871578"/>
            <a:ext cx="780175" cy="35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3"/>
          <p:cNvPicPr preferRelativeResize="0"/>
          <p:nvPr/>
        </p:nvPicPr>
        <p:blipFill rotWithShape="1">
          <a:blip r:embed="rId21">
            <a:alphaModFix/>
          </a:blip>
          <a:srcRect t="19729" b="18500"/>
          <a:stretch/>
        </p:blipFill>
        <p:spPr>
          <a:xfrm>
            <a:off x="1159657" y="4502355"/>
            <a:ext cx="833525" cy="381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711481" y="3938946"/>
            <a:ext cx="669525" cy="21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493091" y="4502098"/>
            <a:ext cx="735194" cy="381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855629" y="3232416"/>
            <a:ext cx="561575" cy="397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3"/>
          <p:cNvPicPr preferRelativeResize="0"/>
          <p:nvPr/>
        </p:nvPicPr>
        <p:blipFill rotWithShape="1">
          <a:blip r:embed="rId25">
            <a:alphaModFix/>
          </a:blip>
          <a:srcRect t="27550" b="27550"/>
          <a:stretch/>
        </p:blipFill>
        <p:spPr>
          <a:xfrm>
            <a:off x="7113633" y="2632598"/>
            <a:ext cx="1299608" cy="365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3"/>
          <p:cNvPicPr preferRelativeResize="0"/>
          <p:nvPr/>
        </p:nvPicPr>
        <p:blipFill rotWithShape="1">
          <a:blip r:embed="rId26">
            <a:alphaModFix/>
          </a:blip>
          <a:srcRect l="15550" t="32772" r="16246" b="32529"/>
          <a:stretch/>
        </p:blipFill>
        <p:spPr>
          <a:xfrm>
            <a:off x="8001002" y="4497336"/>
            <a:ext cx="1088010" cy="39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3"/>
          <p:cNvPicPr preferRelativeResize="0"/>
          <p:nvPr/>
        </p:nvPicPr>
        <p:blipFill rotWithShape="1">
          <a:blip r:embed="rId15">
            <a:alphaModFix/>
          </a:blip>
          <a:srcRect l="78436" t="34561" r="499" b="31626"/>
          <a:stretch/>
        </p:blipFill>
        <p:spPr>
          <a:xfrm>
            <a:off x="6145827" y="3954376"/>
            <a:ext cx="803675" cy="1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369370" y="2660179"/>
            <a:ext cx="1057700" cy="30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3"/>
          <p:cNvPicPr preferRelativeResize="0"/>
          <p:nvPr/>
        </p:nvPicPr>
        <p:blipFill rotWithShape="1">
          <a:blip r:embed="rId28">
            <a:alphaModFix/>
          </a:blip>
          <a:srcRect t="26449" b="23918"/>
          <a:stretch/>
        </p:blipFill>
        <p:spPr>
          <a:xfrm>
            <a:off x="112235" y="3307585"/>
            <a:ext cx="927324" cy="24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3"/>
          <p:cNvPicPr preferRelativeResize="0"/>
          <p:nvPr/>
        </p:nvPicPr>
        <p:blipFill rotWithShape="1">
          <a:blip r:embed="rId29">
            <a:alphaModFix/>
          </a:blip>
          <a:srcRect l="13746" t="28051" r="13753" b="33694"/>
          <a:stretch/>
        </p:blipFill>
        <p:spPr>
          <a:xfrm>
            <a:off x="112235" y="2620011"/>
            <a:ext cx="1142950" cy="390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3"/>
          <p:cNvPicPr preferRelativeResize="0"/>
          <p:nvPr/>
        </p:nvPicPr>
        <p:blipFill rotWithShape="1">
          <a:blip r:embed="rId30">
            <a:alphaModFix/>
          </a:blip>
          <a:srcRect l="1429"/>
          <a:stretch/>
        </p:blipFill>
        <p:spPr>
          <a:xfrm>
            <a:off x="6308383" y="4552154"/>
            <a:ext cx="780174" cy="28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3"/>
          <p:cNvPicPr preferRelativeResize="0"/>
          <p:nvPr/>
        </p:nvPicPr>
        <p:blipFill rotWithShape="1">
          <a:blip r:embed="rId31">
            <a:alphaModFix/>
          </a:blip>
          <a:srcRect l="10367" t="13348" r="10367" b="13348"/>
          <a:stretch/>
        </p:blipFill>
        <p:spPr>
          <a:xfrm>
            <a:off x="7168654" y="4435001"/>
            <a:ext cx="752250" cy="516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178167" y="3281569"/>
            <a:ext cx="1186324" cy="29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026453" y="3901321"/>
            <a:ext cx="561601" cy="292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722097" y="3969705"/>
            <a:ext cx="907525" cy="155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515049" y="3819938"/>
            <a:ext cx="455168" cy="45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452977" y="4459905"/>
            <a:ext cx="1186300" cy="466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3"/>
          <p:cNvPicPr preferRelativeResize="0"/>
          <p:nvPr/>
        </p:nvPicPr>
        <p:blipFill rotWithShape="1">
          <a:blip r:embed="rId12">
            <a:alphaModFix/>
          </a:blip>
          <a:srcRect l="17312" t="31315" r="68610" b="21973"/>
          <a:stretch/>
        </p:blipFill>
        <p:spPr>
          <a:xfrm>
            <a:off x="1929528" y="3328533"/>
            <a:ext cx="873925" cy="20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3"/>
          <p:cNvPicPr preferRelativeResize="0"/>
          <p:nvPr/>
        </p:nvPicPr>
        <p:blipFill rotWithShape="1">
          <a:blip r:embed="rId12">
            <a:alphaModFix/>
          </a:blip>
          <a:srcRect l="34354" t="28687" r="52537" b="21971"/>
          <a:stretch/>
        </p:blipFill>
        <p:spPr>
          <a:xfrm>
            <a:off x="2763664" y="3938951"/>
            <a:ext cx="813774" cy="21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3"/>
          <p:cNvPicPr preferRelativeResize="0"/>
          <p:nvPr/>
        </p:nvPicPr>
        <p:blipFill rotWithShape="1">
          <a:blip r:embed="rId12">
            <a:alphaModFix/>
          </a:blip>
          <a:srcRect l="50414" t="20139" r="43940" b="9442"/>
          <a:stretch/>
        </p:blipFill>
        <p:spPr>
          <a:xfrm>
            <a:off x="2913675" y="3276383"/>
            <a:ext cx="350424" cy="3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3"/>
          <p:cNvPicPr preferRelativeResize="0"/>
          <p:nvPr/>
        </p:nvPicPr>
        <p:blipFill rotWithShape="1">
          <a:blip r:embed="rId12">
            <a:alphaModFix/>
          </a:blip>
          <a:srcRect l="60480" t="28686" r="28346" b="28983"/>
          <a:stretch/>
        </p:blipFill>
        <p:spPr>
          <a:xfrm>
            <a:off x="3374321" y="3338170"/>
            <a:ext cx="693624" cy="1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3"/>
          <p:cNvPicPr preferRelativeResize="0"/>
          <p:nvPr/>
        </p:nvPicPr>
        <p:blipFill rotWithShape="1">
          <a:blip r:embed="rId12">
            <a:alphaModFix/>
          </a:blip>
          <a:srcRect l="75792" t="8482" r="14305" b="4869"/>
          <a:stretch/>
        </p:blipFill>
        <p:spPr>
          <a:xfrm>
            <a:off x="5474714" y="3240658"/>
            <a:ext cx="614750" cy="3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8525" y="0"/>
            <a:ext cx="9262526" cy="5210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5"/>
          <p:cNvPicPr preferRelativeResize="0"/>
          <p:nvPr/>
        </p:nvPicPr>
        <p:blipFill rotWithShape="1">
          <a:blip r:embed="rId3">
            <a:alphaModFix/>
          </a:blip>
          <a:srcRect l="15151" r="21665"/>
          <a:stretch/>
        </p:blipFill>
        <p:spPr>
          <a:xfrm rot="5400000">
            <a:off x="-282105" y="282104"/>
            <a:ext cx="5143502" cy="4579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5"/>
          <p:cNvPicPr preferRelativeResize="0"/>
          <p:nvPr/>
        </p:nvPicPr>
        <p:blipFill rotWithShape="1">
          <a:blip r:embed="rId4">
            <a:alphaModFix/>
          </a:blip>
          <a:srcRect t="17221" b="4993"/>
          <a:stretch/>
        </p:blipFill>
        <p:spPr>
          <a:xfrm>
            <a:off x="6853088" y="3958313"/>
            <a:ext cx="2281087" cy="118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5"/>
          <p:cNvPicPr preferRelativeResize="0"/>
          <p:nvPr/>
        </p:nvPicPr>
        <p:blipFill rotWithShape="1">
          <a:blip r:embed="rId5">
            <a:alphaModFix/>
          </a:blip>
          <a:srcRect t="8767"/>
          <a:stretch/>
        </p:blipFill>
        <p:spPr>
          <a:xfrm>
            <a:off x="6853088" y="2571749"/>
            <a:ext cx="2281088" cy="1386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5"/>
          <p:cNvPicPr preferRelativeResize="0"/>
          <p:nvPr/>
        </p:nvPicPr>
        <p:blipFill rotWithShape="1">
          <a:blip r:embed="rId6">
            <a:alphaModFix/>
          </a:blip>
          <a:srcRect l="5453" t="15569" r="44653"/>
          <a:stretch/>
        </p:blipFill>
        <p:spPr>
          <a:xfrm>
            <a:off x="4572000" y="2571750"/>
            <a:ext cx="2281088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5"/>
          <p:cNvSpPr/>
          <p:nvPr/>
        </p:nvSpPr>
        <p:spPr>
          <a:xfrm>
            <a:off x="4572001" y="0"/>
            <a:ext cx="4572000" cy="2571900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31452" y="882438"/>
            <a:ext cx="2006389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5"/>
          <p:cNvSpPr txBox="1"/>
          <p:nvPr/>
        </p:nvSpPr>
        <p:spPr>
          <a:xfrm>
            <a:off x="317575" y="2114225"/>
            <a:ext cx="3843000" cy="18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#313 eventos (+30% crescimento)</a:t>
            </a:r>
            <a:endParaRPr sz="22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#51 mil participantes</a:t>
            </a:r>
            <a:endParaRPr sz="22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#100 empresas parceiras</a:t>
            </a:r>
            <a:endParaRPr sz="22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Font typeface="Arial"/>
              <a:buNone/>
            </a:pPr>
            <a:r>
              <a:rPr lang="pt-BR" sz="2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#20 atividades internacionais</a:t>
            </a:r>
            <a:endParaRPr sz="22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316" name="Google Shape;316;p45"/>
          <p:cNvSpPr txBox="1"/>
          <p:nvPr/>
        </p:nvSpPr>
        <p:spPr>
          <a:xfrm>
            <a:off x="354936" y="8350"/>
            <a:ext cx="38430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7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DESTAQUES 2018</a:t>
            </a:r>
            <a:endParaRPr sz="31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317" name="Google Shape;317;p45"/>
          <p:cNvSpPr txBox="1"/>
          <p:nvPr/>
        </p:nvSpPr>
        <p:spPr>
          <a:xfrm>
            <a:off x="236886" y="726375"/>
            <a:ext cx="4079100" cy="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31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COMUNIDADE FAZ A DIFERENÇA</a:t>
            </a:r>
            <a:endParaRPr sz="31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6"/>
          <p:cNvSpPr txBox="1"/>
          <p:nvPr/>
        </p:nvSpPr>
        <p:spPr>
          <a:xfrm>
            <a:off x="646063" y="1761550"/>
            <a:ext cx="3290700" cy="6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PRÓXIMA EDIÇÃO</a:t>
            </a:r>
            <a:endParaRPr sz="32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rgbClr val="EA68F5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23 - 29 NOV / 2019</a:t>
            </a:r>
            <a:endParaRPr sz="32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323" name="Google Shape;323;p46"/>
          <p:cNvPicPr preferRelativeResize="0"/>
          <p:nvPr/>
        </p:nvPicPr>
        <p:blipFill rotWithShape="1">
          <a:blip r:embed="rId3">
            <a:alphaModFix/>
          </a:blip>
          <a:srcRect r="1332"/>
          <a:stretch/>
        </p:blipFill>
        <p:spPr>
          <a:xfrm>
            <a:off x="4551025" y="2636000"/>
            <a:ext cx="4579575" cy="25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1025" y="1700"/>
            <a:ext cx="4593175" cy="2712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6"/>
          <p:cNvSpPr txBox="1"/>
          <p:nvPr/>
        </p:nvSpPr>
        <p:spPr>
          <a:xfrm>
            <a:off x="690613" y="3205600"/>
            <a:ext cx="3201600" cy="6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#300 eventos</a:t>
            </a:r>
            <a:endParaRPr sz="20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#55 mil participantes</a:t>
            </a:r>
            <a:endParaRPr sz="20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#R$ 20 MM em negócios</a:t>
            </a:r>
            <a:endParaRPr sz="3600">
              <a:solidFill>
                <a:srgbClr val="EA68F5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grpSp>
        <p:nvGrpSpPr>
          <p:cNvPr id="326" name="Google Shape;326;p46"/>
          <p:cNvGrpSpPr/>
          <p:nvPr/>
        </p:nvGrpSpPr>
        <p:grpSpPr>
          <a:xfrm>
            <a:off x="862875" y="523275"/>
            <a:ext cx="2857076" cy="877301"/>
            <a:chOff x="580675" y="599475"/>
            <a:chExt cx="2857076" cy="877301"/>
          </a:xfrm>
        </p:grpSpPr>
        <p:pic>
          <p:nvPicPr>
            <p:cNvPr id="327" name="Google Shape;327;p46"/>
            <p:cNvPicPr preferRelativeResize="0"/>
            <p:nvPr/>
          </p:nvPicPr>
          <p:blipFill rotWithShape="1">
            <a:blip r:embed="rId5">
              <a:alphaModFix/>
            </a:blip>
            <a:srcRect l="14534" t="36568" r="57684" b="35490"/>
            <a:stretch/>
          </p:blipFill>
          <p:spPr>
            <a:xfrm>
              <a:off x="580675" y="599475"/>
              <a:ext cx="885825" cy="87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46"/>
            <p:cNvPicPr preferRelativeResize="0"/>
            <p:nvPr/>
          </p:nvPicPr>
          <p:blipFill rotWithShape="1">
            <a:blip r:embed="rId5">
              <a:alphaModFix/>
            </a:blip>
            <a:srcRect l="43505" t="35520" r="14444" b="45245"/>
            <a:stretch/>
          </p:blipFill>
          <p:spPr>
            <a:xfrm>
              <a:off x="1489900" y="599475"/>
              <a:ext cx="1947850" cy="8773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7"/>
          <p:cNvPicPr preferRelativeResize="0"/>
          <p:nvPr/>
        </p:nvPicPr>
        <p:blipFill rotWithShape="1">
          <a:blip r:embed="rId3">
            <a:alphaModFix/>
          </a:blip>
          <a:srcRect l="15151" r="21665"/>
          <a:stretch/>
        </p:blipFill>
        <p:spPr>
          <a:xfrm rot="5400000">
            <a:off x="-161614" y="161614"/>
            <a:ext cx="5143502" cy="482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7"/>
          <p:cNvSpPr/>
          <p:nvPr/>
        </p:nvSpPr>
        <p:spPr>
          <a:xfrm>
            <a:off x="362725" y="1398775"/>
            <a:ext cx="4148700" cy="1869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68575" tIns="36000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#Promover a cidade como destino para empresas estrangeiras </a:t>
            </a: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#Apoiar investidores internacionais interessados no Brasil e em São Paulo</a:t>
            </a: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#Incentivar a conexão com principais hubs de inovação e startups do mundo</a:t>
            </a: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#Abrir oportunidades de internacionalização para empresas de São Paulo</a:t>
            </a:r>
            <a:endParaRPr sz="1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grpSp>
        <p:nvGrpSpPr>
          <p:cNvPr id="335" name="Google Shape;335;p47"/>
          <p:cNvGrpSpPr/>
          <p:nvPr/>
        </p:nvGrpSpPr>
        <p:grpSpPr>
          <a:xfrm>
            <a:off x="4820283" y="-1250"/>
            <a:ext cx="4354106" cy="5143253"/>
            <a:chOff x="4928125" y="-1250"/>
            <a:chExt cx="4246251" cy="5133499"/>
          </a:xfrm>
        </p:grpSpPr>
        <p:pic>
          <p:nvPicPr>
            <p:cNvPr id="336" name="Google Shape;336;p47"/>
            <p:cNvPicPr preferRelativeResize="0"/>
            <p:nvPr/>
          </p:nvPicPr>
          <p:blipFill rotWithShape="1">
            <a:blip r:embed="rId4">
              <a:alphaModFix/>
            </a:blip>
            <a:srcRect l="2477" b="10714"/>
            <a:stretch/>
          </p:blipFill>
          <p:spPr>
            <a:xfrm>
              <a:off x="4928125" y="2556750"/>
              <a:ext cx="4246251" cy="2575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7" name="Google Shape;337;p47"/>
            <p:cNvPicPr preferRelativeResize="0"/>
            <p:nvPr/>
          </p:nvPicPr>
          <p:blipFill rotWithShape="1">
            <a:blip r:embed="rId5">
              <a:alphaModFix/>
            </a:blip>
            <a:srcRect l="2048" r="17293" b="11971"/>
            <a:stretch/>
          </p:blipFill>
          <p:spPr>
            <a:xfrm>
              <a:off x="4928125" y="-1250"/>
              <a:ext cx="4246249" cy="25755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8" name="Google Shape;338;p47"/>
          <p:cNvSpPr txBox="1"/>
          <p:nvPr/>
        </p:nvSpPr>
        <p:spPr>
          <a:xfrm>
            <a:off x="362725" y="160750"/>
            <a:ext cx="38430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7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OBJETIVOS 2019</a:t>
            </a:r>
            <a:endParaRPr sz="31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8"/>
          <p:cNvPicPr preferRelativeResize="0"/>
          <p:nvPr/>
        </p:nvPicPr>
        <p:blipFill rotWithShape="1">
          <a:blip r:embed="rId3">
            <a:alphaModFix/>
          </a:blip>
          <a:srcRect t="-10" b="-9"/>
          <a:stretch/>
        </p:blipFill>
        <p:spPr>
          <a:xfrm>
            <a:off x="4482000" y="0"/>
            <a:ext cx="2417869" cy="171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8"/>
          <p:cNvPicPr preferRelativeResize="0"/>
          <p:nvPr/>
        </p:nvPicPr>
        <p:blipFill rotWithShape="1">
          <a:blip r:embed="rId4">
            <a:alphaModFix/>
          </a:blip>
          <a:srcRect t="3979" b="4126"/>
          <a:stretch/>
        </p:blipFill>
        <p:spPr>
          <a:xfrm>
            <a:off x="6899875" y="3500375"/>
            <a:ext cx="2244125" cy="16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8"/>
          <p:cNvPicPr preferRelativeResize="0"/>
          <p:nvPr/>
        </p:nvPicPr>
        <p:blipFill rotWithShape="1">
          <a:blip r:embed="rId5">
            <a:alphaModFix/>
          </a:blip>
          <a:srcRect l="9305" t="2434" r="442" b="1715"/>
          <a:stretch/>
        </p:blipFill>
        <p:spPr>
          <a:xfrm>
            <a:off x="4470125" y="3500375"/>
            <a:ext cx="2441626" cy="164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8"/>
          <p:cNvPicPr preferRelativeResize="0"/>
          <p:nvPr/>
        </p:nvPicPr>
        <p:blipFill rotWithShape="1">
          <a:blip r:embed="rId6">
            <a:alphaModFix/>
          </a:blip>
          <a:srcRect l="537"/>
          <a:stretch/>
        </p:blipFill>
        <p:spPr>
          <a:xfrm>
            <a:off x="6911750" y="1714575"/>
            <a:ext cx="2232250" cy="17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8"/>
          <p:cNvSpPr txBox="1"/>
          <p:nvPr/>
        </p:nvSpPr>
        <p:spPr>
          <a:xfrm>
            <a:off x="270825" y="1197125"/>
            <a:ext cx="3934800" cy="31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#Organização de eventos</a:t>
            </a: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#Experiência temática do país: Casa</a:t>
            </a: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#Ativação de marca &amp; patrocínio</a:t>
            </a: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#Atração de conteúdo internacional  </a:t>
            </a: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#Promoção de missões e delegações internacionais</a:t>
            </a: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#Rodadas de negócios e intercâmbio entre Brasil e outros países</a:t>
            </a:r>
            <a:endParaRPr sz="18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348" name="Google Shape;348;p48"/>
          <p:cNvPicPr preferRelativeResize="0"/>
          <p:nvPr/>
        </p:nvPicPr>
        <p:blipFill rotWithShape="1">
          <a:blip r:embed="rId7">
            <a:alphaModFix/>
          </a:blip>
          <a:srcRect l="8088"/>
          <a:stretch/>
        </p:blipFill>
        <p:spPr>
          <a:xfrm>
            <a:off x="6899875" y="0"/>
            <a:ext cx="2244125" cy="171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8"/>
          <p:cNvPicPr preferRelativeResize="0"/>
          <p:nvPr/>
        </p:nvPicPr>
        <p:blipFill rotWithShape="1">
          <a:blip r:embed="rId8">
            <a:alphaModFix/>
          </a:blip>
          <a:srcRect t="3984"/>
          <a:stretch/>
        </p:blipFill>
        <p:spPr>
          <a:xfrm>
            <a:off x="4482000" y="1714575"/>
            <a:ext cx="2441626" cy="17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8"/>
          <p:cNvSpPr txBox="1"/>
          <p:nvPr/>
        </p:nvSpPr>
        <p:spPr>
          <a:xfrm>
            <a:off x="315537" y="8350"/>
            <a:ext cx="38430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500">
                <a:solidFill>
                  <a:srgbClr val="FFFFFF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COMO PARTICIPAR</a:t>
            </a:r>
            <a:endParaRPr sz="2900">
              <a:solidFill>
                <a:srgbClr val="FFFFFF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599005" cy="258694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9"/>
          <p:cNvSpPr/>
          <p:nvPr/>
        </p:nvSpPr>
        <p:spPr>
          <a:xfrm>
            <a:off x="4572000" y="0"/>
            <a:ext cx="4572000" cy="2586900"/>
          </a:xfrm>
          <a:prstGeom prst="rect">
            <a:avLst/>
          </a:prstGeom>
          <a:solidFill>
            <a:srgbClr val="4FADE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FAD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49"/>
          <p:cNvSpPr/>
          <p:nvPr/>
        </p:nvSpPr>
        <p:spPr>
          <a:xfrm>
            <a:off x="0" y="2586939"/>
            <a:ext cx="4572000" cy="258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FAD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49"/>
          <p:cNvSpPr txBox="1"/>
          <p:nvPr/>
        </p:nvSpPr>
        <p:spPr>
          <a:xfrm>
            <a:off x="5197814" y="704983"/>
            <a:ext cx="41145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4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MICHEL PORCINO</a:t>
            </a:r>
            <a:endParaRPr sz="4200" i="0" u="none" strike="noStrike" cap="none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360" name="Google Shape;360;p49"/>
          <p:cNvSpPr txBox="1"/>
          <p:nvPr/>
        </p:nvSpPr>
        <p:spPr>
          <a:xfrm>
            <a:off x="4572000" y="3134314"/>
            <a:ext cx="45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2600" i="0" u="none" strike="noStrike" cap="none">
                <a:solidFill>
                  <a:srgbClr val="00B0F0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REALIZAÇÃO</a:t>
            </a:r>
            <a:endParaRPr sz="2600" i="0" u="none" strike="noStrike" cap="none">
              <a:solidFill>
                <a:srgbClr val="000000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grpSp>
        <p:nvGrpSpPr>
          <p:cNvPr id="361" name="Google Shape;361;p49"/>
          <p:cNvGrpSpPr/>
          <p:nvPr/>
        </p:nvGrpSpPr>
        <p:grpSpPr>
          <a:xfrm>
            <a:off x="871319" y="3210666"/>
            <a:ext cx="2769311" cy="845859"/>
            <a:chOff x="764677" y="3058266"/>
            <a:chExt cx="2769311" cy="845859"/>
          </a:xfrm>
        </p:grpSpPr>
        <p:pic>
          <p:nvPicPr>
            <p:cNvPr id="362" name="Google Shape;362;p49"/>
            <p:cNvPicPr preferRelativeResize="0"/>
            <p:nvPr/>
          </p:nvPicPr>
          <p:blipFill rotWithShape="1">
            <a:blip r:embed="rId4">
              <a:alphaModFix/>
            </a:blip>
            <a:srcRect r="60533"/>
            <a:stretch/>
          </p:blipFill>
          <p:spPr>
            <a:xfrm>
              <a:off x="764677" y="3058266"/>
              <a:ext cx="827981" cy="845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p49"/>
            <p:cNvPicPr preferRelativeResize="0"/>
            <p:nvPr/>
          </p:nvPicPr>
          <p:blipFill rotWithShape="1">
            <a:blip r:embed="rId4">
              <a:alphaModFix/>
            </a:blip>
            <a:srcRect l="41348" b="33550"/>
            <a:stretch/>
          </p:blipFill>
          <p:spPr>
            <a:xfrm>
              <a:off x="1682125" y="3058275"/>
              <a:ext cx="1851863" cy="845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4" name="Google Shape;364;p49"/>
          <p:cNvSpPr txBox="1"/>
          <p:nvPr/>
        </p:nvSpPr>
        <p:spPr>
          <a:xfrm>
            <a:off x="802175" y="4138300"/>
            <a:ext cx="29076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W</a:t>
            </a:r>
            <a:r>
              <a:rPr lang="pt-BR" sz="2400" i="0" u="none" strike="noStrike" cap="none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ww.saopaulotechweek.com</a:t>
            </a:r>
            <a:endParaRPr sz="2400" i="0" u="none" strike="noStrike" cap="none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sp>
        <p:nvSpPr>
          <p:cNvPr id="365" name="Google Shape;365;p49"/>
          <p:cNvSpPr txBox="1"/>
          <p:nvPr/>
        </p:nvSpPr>
        <p:spPr>
          <a:xfrm>
            <a:off x="5237500" y="1390775"/>
            <a:ext cx="3892800" cy="3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200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michelporcino</a:t>
            </a:r>
            <a:r>
              <a:rPr lang="pt-BR" sz="2400" i="0" u="none" strike="noStrike" cap="none">
                <a:solidFill>
                  <a:schemeClr val="lt1"/>
                </a:solidFill>
                <a:latin typeface="Pathway Gothic One"/>
                <a:ea typeface="Pathway Gothic One"/>
                <a:cs typeface="Pathway Gothic One"/>
                <a:sym typeface="Pathway Gothic One"/>
              </a:rPr>
              <a:t>@spnegocios.com</a:t>
            </a:r>
            <a:endParaRPr sz="2400" i="0" u="none" strike="noStrike" cap="none">
              <a:solidFill>
                <a:schemeClr val="lt1"/>
              </a:solidFill>
              <a:latin typeface="Pathway Gothic One"/>
              <a:ea typeface="Pathway Gothic One"/>
              <a:cs typeface="Pathway Gothic One"/>
              <a:sym typeface="Pathway Gothic One"/>
            </a:endParaRPr>
          </a:p>
        </p:txBody>
      </p:sp>
      <p:pic>
        <p:nvPicPr>
          <p:cNvPr id="366" name="Google Shape;366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3962" y="3877274"/>
            <a:ext cx="1721020" cy="63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9"/>
          <p:cNvPicPr preferRelativeResize="0"/>
          <p:nvPr/>
        </p:nvPicPr>
        <p:blipFill rotWithShape="1">
          <a:blip r:embed="rId6">
            <a:alphaModFix/>
          </a:blip>
          <a:srcRect l="10292" t="25149" r="10292" b="25149"/>
          <a:stretch/>
        </p:blipFill>
        <p:spPr>
          <a:xfrm>
            <a:off x="6944268" y="3845175"/>
            <a:ext cx="1999519" cy="632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Apresentação na tela (16:9)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Pathway Gothic One</vt:lpstr>
      <vt:lpstr>Arial</vt:lpstr>
      <vt:lpstr>Calibri</vt:lpstr>
      <vt:lpstr>Simple Light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Higor Lima</dc:creator>
  <cp:lastModifiedBy>Higor Lima</cp:lastModifiedBy>
  <cp:revision>1</cp:revision>
  <dcterms:modified xsi:type="dcterms:W3CDTF">2019-02-20T13:15:55Z</dcterms:modified>
</cp:coreProperties>
</file>