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  <p:sldMasterId id="2147483719" r:id="rId3"/>
    <p:sldMasterId id="2147483730" r:id="rId4"/>
  </p:sldMasterIdLst>
  <p:notesMasterIdLst>
    <p:notesMasterId r:id="rId16"/>
  </p:notesMasterIdLst>
  <p:sldIdLst>
    <p:sldId id="342" r:id="rId5"/>
    <p:sldId id="380" r:id="rId6"/>
    <p:sldId id="406" r:id="rId7"/>
    <p:sldId id="385" r:id="rId8"/>
    <p:sldId id="296" r:id="rId9"/>
    <p:sldId id="377" r:id="rId10"/>
    <p:sldId id="280" r:id="rId11"/>
    <p:sldId id="404" r:id="rId12"/>
    <p:sldId id="405" r:id="rId13"/>
    <p:sldId id="262" r:id="rId14"/>
    <p:sldId id="407" r:id="rId1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535"/>
    <a:srgbClr val="33CC33"/>
    <a:srgbClr val="840023"/>
    <a:srgbClr val="323232"/>
    <a:srgbClr val="0B5DB3"/>
    <a:srgbClr val="0B60B7"/>
    <a:srgbClr val="952A1F"/>
    <a:srgbClr val="B985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3" autoAdjust="0"/>
    <p:restoredTop sz="82189" autoAdjust="0"/>
  </p:normalViewPr>
  <p:slideViewPr>
    <p:cSldViewPr snapToGrid="0">
      <p:cViewPr varScale="1">
        <p:scale>
          <a:sx n="36" d="100"/>
          <a:sy n="36" d="100"/>
        </p:scale>
        <p:origin x="1158" y="6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0C86E-7832-4C05-BF09-2288BFBEEB3F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96900-8025-42E2-AF62-E2CCDF3E0B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705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96900-8025-42E2-AF62-E2CCDF3E0B2F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80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B6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1702" y="834231"/>
            <a:ext cx="5191125" cy="5189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803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11825288" cy="647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205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203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7028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797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20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8443" cy="5600700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380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86704" y="1"/>
            <a:ext cx="9251863" cy="6857999"/>
          </a:xfrm>
          <a:custGeom>
            <a:avLst/>
            <a:gdLst>
              <a:gd name="connsiteX0" fmla="*/ 0 w 9251863"/>
              <a:gd name="connsiteY0" fmla="*/ 0 h 6857999"/>
              <a:gd name="connsiteX1" fmla="*/ 9251863 w 9251863"/>
              <a:gd name="connsiteY1" fmla="*/ 0 h 6857999"/>
              <a:gd name="connsiteX2" fmla="*/ 2384383 w 9251863"/>
              <a:gd name="connsiteY2" fmla="*/ 6857999 h 6857999"/>
              <a:gd name="connsiteX3" fmla="*/ 0 w 925186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1863" h="6857999">
                <a:moveTo>
                  <a:pt x="0" y="0"/>
                </a:moveTo>
                <a:lnTo>
                  <a:pt x="9251863" y="0"/>
                </a:lnTo>
                <a:lnTo>
                  <a:pt x="2384383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2286000" y="0"/>
            <a:ext cx="9906000" cy="6858000"/>
            <a:chOff x="2286000" y="0"/>
            <a:chExt cx="9906000" cy="6858000"/>
          </a:xfrm>
          <a:solidFill>
            <a:srgbClr val="840023"/>
          </a:solidFill>
        </p:grpSpPr>
        <p:sp>
          <p:nvSpPr>
            <p:cNvPr id="4" name="Right Triangle 3"/>
            <p:cNvSpPr/>
            <p:nvPr/>
          </p:nvSpPr>
          <p:spPr>
            <a:xfrm flipH="1">
              <a:off x="2286000" y="0"/>
              <a:ext cx="6879160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165160" y="0"/>
              <a:ext cx="302684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3790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6477000" cy="6477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946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88943" y="6440085"/>
            <a:ext cx="429579" cy="140772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5F62417-4A12-46BB-B530-A96D3E44AFD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1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601A-33D2-4496-8132-C32319346CD4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BBA50C9-439C-4269-B6F5-CE20BEAE98E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45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DB378-17B9-4013-A368-C47795A5C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95B1F4-7E1B-4D48-8BB1-9F9DD0DBA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C5CDB0-8CE0-4876-9632-210B14A7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E63BBF-AF34-4E3D-AFB1-DC2105CDE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10AF03-CB85-4BAC-B0AD-0248CF48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321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A2F52-48C0-4357-9B5A-A360A328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BA3478-C3B6-46A1-A59F-EA81C711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D69B16-871D-4A25-82A1-687A0E56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E5076A-797E-4E9E-BC24-915C1477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A69519-F194-440F-8357-8D9431C3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548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61B50-59BD-47A0-B6C4-382902688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550107-9FE6-43C6-80D9-4C4C00A0D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6321BF-DC9B-4C44-85FB-CCE7CE18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2C5E3A-3B26-4408-B8C6-06F967F8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DB9163-B6A6-4987-B7BF-7335C85C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737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39839-2D23-4958-9B40-6FD7DEA2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565737-DCDB-4F3A-9839-CA7763C6AF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91E728-C8FB-4192-BF48-24ABD4AB6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5530A2-821E-4124-B957-5DAD797B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F5F65F-EFFD-4A9A-9948-C6D99E87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0F7EDE-63D5-4C6E-BA96-353AB378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699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4AF90-233E-4147-A7D7-822306B2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EF7A40-861F-475F-9D87-F6DD6E408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D6D382-26E6-485A-B2B2-08DD1F2CE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E4DDEF-0017-4028-A631-E914B8B04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062AAD-97A3-447F-8B0B-44D79B75E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40C866-9A0A-4118-B56C-CBB4E94C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1831CA-AEF7-4E4B-903D-63871D22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746F9B-5EA8-4959-AAE9-244C150A6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43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9869B-3C51-4ED6-B892-3B1B5851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F84BAF-A809-48FF-AD7F-2777544A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5305EBC-93DD-449C-B68A-5CD2D97FA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B8869C6-C104-4B74-85A8-C1E3D7AA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573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C982968-5992-4293-8BD7-6E095ECC4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5AB09D-0340-48B6-AE73-A9A8BABD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9CA2E46-8093-4D08-BE4F-A4D39625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137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280CD-A59E-40F2-AF80-A77DDBEF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D6DEA6-A01C-4CFC-97FB-58572C157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20B124-836C-4F15-9165-7983D3F14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3DD658-D260-40C8-B954-A8BE53F6D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49E7C6-363E-46C4-B228-2E7E6778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15294F-0060-4F1D-B681-7C640ECC0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272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120413-F67C-44EC-8F51-391EC5AC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3D4BC5-0EFA-446E-8B0A-855FF3130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6A5B41-3A09-4966-B2CD-CBA3D86B8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CA84E0-C873-4190-B1D8-CD6EA0AA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94CCE6-2C2F-496A-9C03-376E960BD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143E51-2F8A-48BC-B8E0-3D5B89CB0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627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69FC2-C366-49F7-BC73-E2446D90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149779-49CE-451C-90DB-F19AAFD4F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1C24DB-04C5-45EB-89A6-9AAD185D8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AADEC1-FB7A-4013-A911-D7C70DA6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39865-149A-4792-9C88-57E5FF61C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372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2507FD-5A13-46F7-8D83-94248E546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6B3AF2-D72D-4D54-A301-E4F3989E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24AC28-0459-4195-B710-FB8308415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A006D8-1A10-43E6-9A9E-ABBDCE2B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F29E28-AF4C-4D57-A830-00CD731C8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730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8443" cy="5600700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7389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B6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Lato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1702" y="834231"/>
            <a:ext cx="5191125" cy="5189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38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11825288" cy="647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6730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067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7028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702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39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8443" cy="5600700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3180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86704" y="1"/>
            <a:ext cx="9251863" cy="6857999"/>
          </a:xfrm>
          <a:custGeom>
            <a:avLst/>
            <a:gdLst>
              <a:gd name="connsiteX0" fmla="*/ 0 w 9251863"/>
              <a:gd name="connsiteY0" fmla="*/ 0 h 6857999"/>
              <a:gd name="connsiteX1" fmla="*/ 9251863 w 9251863"/>
              <a:gd name="connsiteY1" fmla="*/ 0 h 6857999"/>
              <a:gd name="connsiteX2" fmla="*/ 2384383 w 9251863"/>
              <a:gd name="connsiteY2" fmla="*/ 6857999 h 6857999"/>
              <a:gd name="connsiteX3" fmla="*/ 0 w 925186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1863" h="6857999">
                <a:moveTo>
                  <a:pt x="0" y="0"/>
                </a:moveTo>
                <a:lnTo>
                  <a:pt x="9251863" y="0"/>
                </a:lnTo>
                <a:lnTo>
                  <a:pt x="2384383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2286000" y="0"/>
            <a:ext cx="9906000" cy="6858000"/>
            <a:chOff x="2286000" y="0"/>
            <a:chExt cx="9906000" cy="6858000"/>
          </a:xfrm>
          <a:solidFill>
            <a:srgbClr val="840023"/>
          </a:solidFill>
        </p:grpSpPr>
        <p:sp>
          <p:nvSpPr>
            <p:cNvPr id="4" name="Right Triangle 3"/>
            <p:cNvSpPr/>
            <p:nvPr/>
          </p:nvSpPr>
          <p:spPr>
            <a:xfrm flipH="1">
              <a:off x="2286000" y="0"/>
              <a:ext cx="6879160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Lato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165160" y="0"/>
              <a:ext cx="302684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La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738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2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lIns="68580" tIns="34290" rIns="68580" bIns="34290">
            <a:noAutofit/>
          </a:bodyPr>
          <a:lstStyle>
            <a:lvl1pPr>
              <a:defRPr sz="1333"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90900" cy="33909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3467100"/>
            <a:ext cx="3390900" cy="33909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467100" y="0"/>
            <a:ext cx="3390900" cy="33909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67100" y="3467100"/>
            <a:ext cx="3390900" cy="33909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7516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6477000" cy="64770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0090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B6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Lato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1702" y="834231"/>
            <a:ext cx="5191125" cy="5189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840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11825288" cy="647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442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3533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7028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8330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67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8443" cy="5600700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66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86704" y="1"/>
            <a:ext cx="9251863" cy="6857999"/>
          </a:xfrm>
          <a:custGeom>
            <a:avLst/>
            <a:gdLst>
              <a:gd name="connsiteX0" fmla="*/ 0 w 9251863"/>
              <a:gd name="connsiteY0" fmla="*/ 0 h 6857999"/>
              <a:gd name="connsiteX1" fmla="*/ 9251863 w 9251863"/>
              <a:gd name="connsiteY1" fmla="*/ 0 h 6857999"/>
              <a:gd name="connsiteX2" fmla="*/ 2384383 w 9251863"/>
              <a:gd name="connsiteY2" fmla="*/ 6857999 h 6857999"/>
              <a:gd name="connsiteX3" fmla="*/ 0 w 925186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1863" h="6857999">
                <a:moveTo>
                  <a:pt x="0" y="0"/>
                </a:moveTo>
                <a:lnTo>
                  <a:pt x="9251863" y="0"/>
                </a:lnTo>
                <a:lnTo>
                  <a:pt x="2384383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2286000" y="0"/>
            <a:ext cx="9906000" cy="6858000"/>
            <a:chOff x="2286000" y="0"/>
            <a:chExt cx="9906000" cy="6858000"/>
          </a:xfrm>
          <a:solidFill>
            <a:srgbClr val="840023"/>
          </a:solidFill>
        </p:grpSpPr>
        <p:sp>
          <p:nvSpPr>
            <p:cNvPr id="4" name="Right Triangle 3"/>
            <p:cNvSpPr/>
            <p:nvPr/>
          </p:nvSpPr>
          <p:spPr>
            <a:xfrm flipH="1">
              <a:off x="2286000" y="0"/>
              <a:ext cx="6879160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Lato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165160" y="0"/>
              <a:ext cx="302684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La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3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" y="152400"/>
            <a:ext cx="6477000" cy="6477000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9259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88943" y="6440085"/>
            <a:ext cx="429579" cy="140772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5F62417-4A12-46BB-B530-A96D3E44AFD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flipH="1">
            <a:off x="-1" y="0"/>
            <a:ext cx="5800428" cy="6858000"/>
          </a:xfrm>
          <a:custGeom>
            <a:avLst/>
            <a:gdLst>
              <a:gd name="connsiteX0" fmla="*/ 6216694 w 6216694"/>
              <a:gd name="connsiteY0" fmla="*/ 0 h 6858000"/>
              <a:gd name="connsiteX1" fmla="*/ 4121942 w 6216694"/>
              <a:gd name="connsiteY1" fmla="*/ 0 h 6858000"/>
              <a:gd name="connsiteX2" fmla="*/ 2162482 w 6216694"/>
              <a:gd name="connsiteY2" fmla="*/ 0 h 6858000"/>
              <a:gd name="connsiteX3" fmla="*/ 1845641 w 6216694"/>
              <a:gd name="connsiteY3" fmla="*/ 0 h 6858000"/>
              <a:gd name="connsiteX4" fmla="*/ 0 w 6216694"/>
              <a:gd name="connsiteY4" fmla="*/ 6858000 h 6858000"/>
              <a:gd name="connsiteX5" fmla="*/ 2162482 w 6216694"/>
              <a:gd name="connsiteY5" fmla="*/ 6858000 h 6858000"/>
              <a:gd name="connsiteX6" fmla="*/ 2276301 w 6216694"/>
              <a:gd name="connsiteY6" fmla="*/ 6858000 h 6858000"/>
              <a:gd name="connsiteX7" fmla="*/ 6216694 w 6216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94" h="6858000">
                <a:moveTo>
                  <a:pt x="6216694" y="0"/>
                </a:moveTo>
                <a:lnTo>
                  <a:pt x="4121942" y="0"/>
                </a:lnTo>
                <a:lnTo>
                  <a:pt x="2162482" y="0"/>
                </a:lnTo>
                <a:lnTo>
                  <a:pt x="1845641" y="0"/>
                </a:lnTo>
                <a:lnTo>
                  <a:pt x="0" y="6858000"/>
                </a:lnTo>
                <a:lnTo>
                  <a:pt x="2162482" y="6858000"/>
                </a:lnTo>
                <a:lnTo>
                  <a:pt x="2276301" y="6858000"/>
                </a:lnTo>
                <a:lnTo>
                  <a:pt x="6216694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 flipV="1">
            <a:off x="-590035" y="3937472"/>
            <a:ext cx="8655637" cy="3661088"/>
            <a:chOff x="-110315" y="-141204"/>
            <a:chExt cx="1656388" cy="700605"/>
          </a:xfrm>
        </p:grpSpPr>
        <p:sp>
          <p:nvSpPr>
            <p:cNvPr id="7" name="Freeform 6"/>
            <p:cNvSpPr/>
            <p:nvPr userDrawn="1"/>
          </p:nvSpPr>
          <p:spPr>
            <a:xfrm rot="17853665" flipV="1">
              <a:off x="456332" y="-591984"/>
              <a:ext cx="638961" cy="1540521"/>
            </a:xfrm>
            <a:custGeom>
              <a:avLst/>
              <a:gdLst>
                <a:gd name="connsiteX0" fmla="*/ 118563 w 638961"/>
                <a:gd name="connsiteY0" fmla="*/ 1540521 h 1540521"/>
                <a:gd name="connsiteX1" fmla="*/ 638961 w 638961"/>
                <a:gd name="connsiteY1" fmla="*/ 543442 h 1540521"/>
                <a:gd name="connsiteX2" fmla="*/ 467238 w 638961"/>
                <a:gd name="connsiteY2" fmla="*/ 0 h 1540521"/>
                <a:gd name="connsiteX3" fmla="*/ 0 w 638961"/>
                <a:gd name="connsiteY3" fmla="*/ 1478640 h 15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961" h="1540521">
                  <a:moveTo>
                    <a:pt x="118563" y="1540521"/>
                  </a:moveTo>
                  <a:lnTo>
                    <a:pt x="638961" y="543442"/>
                  </a:lnTo>
                  <a:lnTo>
                    <a:pt x="467238" y="0"/>
                  </a:lnTo>
                  <a:lnTo>
                    <a:pt x="0" y="1478640"/>
                  </a:lnTo>
                  <a:close/>
                </a:path>
              </a:pathLst>
            </a:custGeom>
            <a:solidFill>
              <a:schemeClr val="accent1">
                <a:lumMod val="50000"/>
                <a:alpha val="64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 userDrawn="1"/>
          </p:nvSpPr>
          <p:spPr>
            <a:xfrm rot="15300000" flipH="1" flipV="1">
              <a:off x="176479" y="-413954"/>
              <a:ext cx="686561" cy="1260150"/>
            </a:xfrm>
            <a:custGeom>
              <a:avLst/>
              <a:gdLst>
                <a:gd name="connsiteX0" fmla="*/ 0 w 686561"/>
                <a:gd name="connsiteY0" fmla="*/ 1076187 h 1260150"/>
                <a:gd name="connsiteX1" fmla="*/ 288364 w 686561"/>
                <a:gd name="connsiteY1" fmla="*/ 0 h 1260150"/>
                <a:gd name="connsiteX2" fmla="*/ 686561 w 686561"/>
                <a:gd name="connsiteY2" fmla="*/ 1260150 h 126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6561" h="1260150">
                  <a:moveTo>
                    <a:pt x="0" y="1076187"/>
                  </a:moveTo>
                  <a:lnTo>
                    <a:pt x="288364" y="0"/>
                  </a:lnTo>
                  <a:lnTo>
                    <a:pt x="686561" y="126015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4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30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368400" y="239436"/>
            <a:ext cx="6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800" b="1" i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 Heavy" panose="020F0902020204030203" pitchFamily="34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ctr"/>
              <a:t>‹nº›</a:t>
            </a:fld>
            <a:endParaRPr lang="id-ID" sz="1800" b="1" i="0" dirty="0">
              <a:solidFill>
                <a:schemeClr val="tx1">
                  <a:lumMod val="95000"/>
                  <a:lumOff val="5000"/>
                </a:schemeClr>
              </a:solidFill>
              <a:latin typeface="Lato Heavy" panose="020F0902020204030203" pitchFamily="34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6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8" r:id="rId2"/>
    <p:sldLayoutId id="2147483661" r:id="rId3"/>
    <p:sldLayoutId id="2147483652" r:id="rId4"/>
    <p:sldLayoutId id="2147483653" r:id="rId5"/>
    <p:sldLayoutId id="2147483654" r:id="rId6"/>
    <p:sldLayoutId id="2147483655" r:id="rId7"/>
    <p:sldLayoutId id="2147483663" r:id="rId8"/>
    <p:sldLayoutId id="2147483699" r:id="rId9"/>
    <p:sldLayoutId id="2147483718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03C7F0B-424F-4A80-9ABD-7011307D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7D1D6D-DF71-41BC-9DE6-D77E4F1F0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A924F4-46F3-4D40-A574-92198CD5B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4675-F8E2-4D85-B0FA-A5722634F210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8E6FDB-F962-49B9-8580-A8BD6C0F6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7DC39A-F92B-4C37-BEF5-D4FC74E41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A232-AB03-46B3-961F-F05784AD9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61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368400" y="239436"/>
            <a:ext cx="6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800" b="1" i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 Heavy" panose="020F0902020204030203" pitchFamily="34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ctr"/>
              <a:t>‹nº›</a:t>
            </a:fld>
            <a:endParaRPr lang="id-ID" sz="1800" b="1" i="0" dirty="0">
              <a:solidFill>
                <a:schemeClr val="tx1">
                  <a:lumMod val="95000"/>
                  <a:lumOff val="5000"/>
                </a:schemeClr>
              </a:solidFill>
              <a:latin typeface="Lato Heavy" panose="020F0902020204030203" pitchFamily="34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2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368400" y="239436"/>
            <a:ext cx="62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800" b="1" i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o Heavy" panose="020F0902020204030203" pitchFamily="34" charset="0"/>
                <a:ea typeface="Roboto Condensed Light" panose="02000000000000000000" pitchFamily="2" charset="0"/>
                <a:cs typeface="Lato Heavy" panose="020F0902020204030203" pitchFamily="34" charset="0"/>
              </a:rPr>
              <a:pPr algn="ctr"/>
              <a:t>‹nº›</a:t>
            </a:fld>
            <a:endParaRPr lang="id-ID" sz="1800" b="1" i="0" dirty="0">
              <a:solidFill>
                <a:schemeClr val="tx1">
                  <a:lumMod val="95000"/>
                  <a:lumOff val="5000"/>
                </a:schemeClr>
              </a:solidFill>
              <a:latin typeface="Lato Heavy" panose="020F0902020204030203" pitchFamily="34" charset="0"/>
              <a:ea typeface="Roboto Condensed Light" panose="02000000000000000000" pitchFamily="2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9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grayscl/>
            <a:alphaModFix amt="27000"/>
          </a:blip>
          <a:srcRect b="15771"/>
          <a:stretch/>
        </p:blipFill>
        <p:spPr>
          <a:xfrm>
            <a:off x="-1" y="1"/>
            <a:ext cx="1221316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5" t="8715" r="11440" b="25466"/>
          <a:stretch/>
        </p:blipFill>
        <p:spPr>
          <a:xfrm>
            <a:off x="11018522" y="6335089"/>
            <a:ext cx="906613" cy="24576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5384798"/>
            <a:ext cx="6654800" cy="0"/>
          </a:xfrm>
          <a:prstGeom prst="line">
            <a:avLst/>
          </a:prstGeom>
          <a:ln w="76200" cmpd="sng">
            <a:solidFill>
              <a:srgbClr val="0B60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Triangle 21"/>
          <p:cNvSpPr/>
          <p:nvPr/>
        </p:nvSpPr>
        <p:spPr>
          <a:xfrm flipH="1" flipV="1">
            <a:off x="0" y="0"/>
            <a:ext cx="12192000" cy="6858000"/>
          </a:xfrm>
          <a:prstGeom prst="rtTriangle">
            <a:avLst/>
          </a:prstGeom>
          <a:solidFill>
            <a:srgbClr val="0B5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3" name="Right Triangle 22"/>
          <p:cNvSpPr/>
          <p:nvPr/>
        </p:nvSpPr>
        <p:spPr>
          <a:xfrm flipH="1" flipV="1">
            <a:off x="6850742" y="-1"/>
            <a:ext cx="5341257" cy="6858000"/>
          </a:xfrm>
          <a:prstGeom prst="rtTriangle">
            <a:avLst/>
          </a:prstGeom>
          <a:solidFill>
            <a:srgbClr val="84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pic>
        <p:nvPicPr>
          <p:cNvPr id="10" name="Picture 9" descr="Logo_SPNegocios_em alta_sem fund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84" y="3762662"/>
            <a:ext cx="3758340" cy="133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6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67130" y="225120"/>
            <a:ext cx="5899622" cy="758346"/>
            <a:chOff x="4821567" y="419785"/>
            <a:chExt cx="5899622" cy="1600831"/>
          </a:xfrm>
        </p:grpSpPr>
        <p:sp>
          <p:nvSpPr>
            <p:cNvPr id="4" name="Rectangle 3"/>
            <p:cNvSpPr/>
            <p:nvPr/>
          </p:nvSpPr>
          <p:spPr>
            <a:xfrm>
              <a:off x="4821567" y="419785"/>
              <a:ext cx="58996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Lato Heavy" panose="020F0902020204030203" pitchFamily="34" charset="0"/>
                  <a:ea typeface="+mn-ea"/>
                  <a:cs typeface="Lato Heavy" panose="020F0902020204030203" pitchFamily="34" charset="0"/>
                </a:rPr>
                <a:t>A SÃO PAULO NEGÓCIOS</a:t>
              </a:r>
              <a:endParaRPr kumimoji="0" lang="id-ID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Lato Heavy" panose="020F0902020204030203" pitchFamily="34" charset="0"/>
                <a:ea typeface="+mn-ea"/>
                <a:cs typeface="Lato Heavy" panose="020F0902020204030203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0079978" y="1974897"/>
              <a:ext cx="464820" cy="45719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38390" y="3831236"/>
            <a:ext cx="8904999" cy="110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algn="r">
              <a:lnSpc>
                <a:spcPct val="120000"/>
              </a:lnSpc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 algn="l">
              <a:defRPr/>
            </a:pPr>
            <a:r>
              <a:rPr lang="pt-BR" sz="2000" dirty="0">
                <a:solidFill>
                  <a:schemeClr val="tx1"/>
                </a:solidFill>
              </a:rPr>
              <a:t>Transformamos</a:t>
            </a:r>
            <a:r>
              <a:rPr lang="pt-BR" sz="2000" b="0" dirty="0">
                <a:solidFill>
                  <a:schemeClr val="tx1"/>
                </a:solidFill>
              </a:rPr>
              <a:t> a vida dos empresários e das equipes destas empresas pelo simples fato de permitir a eles considerar uma </a:t>
            </a:r>
            <a:r>
              <a:rPr lang="pt-BR" sz="2000" dirty="0">
                <a:solidFill>
                  <a:schemeClr val="tx1"/>
                </a:solidFill>
              </a:rPr>
              <a:t>atuação internacional</a:t>
            </a:r>
            <a:r>
              <a:rPr lang="pt-BR" sz="2000" b="0" dirty="0">
                <a:solidFill>
                  <a:schemeClr val="tx1"/>
                </a:solidFill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5652" y="1636439"/>
            <a:ext cx="7291099" cy="191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pt-BR" sz="2000" dirty="0"/>
              <a:t>Somos uma </a:t>
            </a:r>
            <a:r>
              <a:rPr lang="pt-BR" sz="2000" b="1" dirty="0"/>
              <a:t>agência de promoção de negócios </a:t>
            </a:r>
            <a:r>
              <a:rPr lang="pt-BR" sz="2000" dirty="0"/>
              <a:t>para a cidade de São Paulo, formada por um time técnico extremamente qualificado e que acredita no </a:t>
            </a:r>
            <a:r>
              <a:rPr lang="pt-BR" sz="2000" b="1" dirty="0"/>
              <a:t>comércio internacional</a:t>
            </a:r>
            <a:r>
              <a:rPr lang="pt-BR" sz="2000" dirty="0"/>
              <a:t>, acredita que ele é de duas vias, e que tem certeza que o olhar sobre a questão dos </a:t>
            </a:r>
            <a:r>
              <a:rPr lang="pt-BR" sz="2000" b="1" dirty="0"/>
              <a:t>investimentos</a:t>
            </a:r>
            <a:r>
              <a:rPr lang="pt-BR" sz="2000" dirty="0"/>
              <a:t> é </a:t>
            </a:r>
            <a:r>
              <a:rPr lang="pt-BR" sz="2000" b="1" dirty="0"/>
              <a:t>global</a:t>
            </a:r>
            <a:r>
              <a:rPr lang="pt-BR" sz="2000" dirty="0"/>
              <a:t>. </a:t>
            </a:r>
            <a:endParaRPr kumimoji="0" lang="id-ID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68108" y="1213627"/>
            <a:ext cx="23986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rgbClr val="0B60B7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Quem Somos</a:t>
            </a: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srgbClr val="0B60B7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7458" y="3440689"/>
            <a:ext cx="23314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rgbClr val="0B60B7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O que fazemos</a:t>
            </a: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srgbClr val="0B60B7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21" name="Right Triangle 20"/>
          <p:cNvSpPr/>
          <p:nvPr/>
        </p:nvSpPr>
        <p:spPr>
          <a:xfrm flipH="1">
            <a:off x="9231418" y="3891951"/>
            <a:ext cx="2979542" cy="2975428"/>
          </a:xfrm>
          <a:prstGeom prst="rtTriangle">
            <a:avLst/>
          </a:prstGeom>
          <a:solidFill>
            <a:srgbClr val="84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Placeholder 2" descr="97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1" r="-31"/>
          <a:stretch/>
        </p:blipFill>
        <p:spPr>
          <a:xfrm>
            <a:off x="-7331" y="0"/>
            <a:ext cx="5608443" cy="5600700"/>
          </a:xfr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78A08C6B-8F7E-42DC-972D-3DC2FFEC47A2}"/>
              </a:ext>
            </a:extLst>
          </p:cNvPr>
          <p:cNvSpPr txBox="1"/>
          <p:nvPr/>
        </p:nvSpPr>
        <p:spPr>
          <a:xfrm>
            <a:off x="2085472" y="5355059"/>
            <a:ext cx="8904999" cy="125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algn="r">
              <a:lnSpc>
                <a:spcPct val="120000"/>
              </a:lnSpc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Promoção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exportações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competitividade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indent="-171450" algn="l">
              <a:buFont typeface="Wingdings" panose="05000000000000000000" pitchFamily="2" charset="2"/>
              <a:buChar char="§"/>
              <a:defRPr/>
            </a:pPr>
            <a:r>
              <a:rPr lang="en-US" sz="1600" dirty="0" err="1">
                <a:solidFill>
                  <a:schemeClr val="tx1"/>
                </a:solidFill>
              </a:rPr>
              <a:t>Promoção</a:t>
            </a:r>
            <a:r>
              <a:rPr lang="en-US" sz="1600" dirty="0">
                <a:solidFill>
                  <a:schemeClr val="tx1"/>
                </a:solidFill>
              </a:rPr>
              <a:t> e </a:t>
            </a:r>
            <a:r>
              <a:rPr lang="en-US" sz="1600" dirty="0" err="1">
                <a:solidFill>
                  <a:schemeClr val="tx1"/>
                </a:solidFill>
              </a:rPr>
              <a:t>atração</a:t>
            </a:r>
            <a:r>
              <a:rPr lang="en-US" sz="1600" dirty="0">
                <a:solidFill>
                  <a:schemeClr val="tx1"/>
                </a:solidFill>
              </a:rPr>
              <a:t> de </a:t>
            </a:r>
            <a:r>
              <a:rPr lang="en-US" sz="1600" dirty="0" err="1">
                <a:solidFill>
                  <a:schemeClr val="tx1"/>
                </a:solidFill>
              </a:rPr>
              <a:t>investimentos</a:t>
            </a:r>
            <a:endParaRPr lang="en-US" sz="1600" dirty="0">
              <a:solidFill>
                <a:schemeClr val="tx1"/>
              </a:solidFill>
            </a:endParaRPr>
          </a:p>
          <a:p>
            <a:pPr marL="171450" indent="-171450" algn="l">
              <a:buFont typeface="Wingdings" panose="05000000000000000000" pitchFamily="2" charset="2"/>
              <a:buChar char="§"/>
              <a:defRPr/>
            </a:pPr>
            <a:r>
              <a:rPr lang="en-US" sz="1600" dirty="0" err="1">
                <a:solidFill>
                  <a:schemeClr val="tx1"/>
                </a:solidFill>
              </a:rPr>
              <a:t>Promoção</a:t>
            </a:r>
            <a:r>
              <a:rPr lang="en-US" sz="1600" dirty="0">
                <a:solidFill>
                  <a:schemeClr val="tx1"/>
                </a:solidFill>
              </a:rPr>
              <a:t> do </a:t>
            </a:r>
            <a:r>
              <a:rPr lang="en-US" sz="1600" dirty="0" err="1">
                <a:solidFill>
                  <a:schemeClr val="tx1"/>
                </a:solidFill>
              </a:rPr>
              <a:t>ecossistema</a:t>
            </a:r>
            <a:r>
              <a:rPr lang="en-US" sz="1600" dirty="0">
                <a:solidFill>
                  <a:schemeClr val="tx1"/>
                </a:solidFill>
              </a:rPr>
              <a:t> de </a:t>
            </a:r>
            <a:r>
              <a:rPr lang="en-US" sz="1600" dirty="0" err="1">
                <a:solidFill>
                  <a:schemeClr val="tx1"/>
                </a:solidFill>
              </a:rPr>
              <a:t>inovação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Financiamento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projetos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608BC314-CAA5-4B87-8E83-CB5C8E4B42DA}"/>
              </a:ext>
            </a:extLst>
          </p:cNvPr>
          <p:cNvSpPr txBox="1"/>
          <p:nvPr/>
        </p:nvSpPr>
        <p:spPr>
          <a:xfrm>
            <a:off x="2076850" y="4905052"/>
            <a:ext cx="23314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600" b="1" dirty="0">
                <a:solidFill>
                  <a:srgbClr val="0B60B7"/>
                </a:solidFill>
                <a:latin typeface="Montserrat" panose="00000500000000000000" pitchFamily="50" charset="0"/>
              </a:rPr>
              <a:t>Como</a:t>
            </a: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rgbClr val="0B60B7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 fazemos</a:t>
            </a: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srgbClr val="0B60B7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pic>
        <p:nvPicPr>
          <p:cNvPr id="13" name="Picture 9" descr="Logo_SPNegocios_em alta_sem fundo.png">
            <a:extLst>
              <a:ext uri="{FF2B5EF4-FFF2-40B4-BE49-F238E27FC236}">
                <a16:creationId xmlns:a16="http://schemas.microsoft.com/office/drawing/2014/main" id="{EAE519E0-9B85-447A-95A7-D1D0F76BB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56" y="232166"/>
            <a:ext cx="1973618" cy="70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26256" y="2779977"/>
            <a:ext cx="5254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Heavy" panose="020F0902020204030203" pitchFamily="34" charset="0"/>
                <a:ea typeface="+mn-ea"/>
                <a:cs typeface="Lato Heavy" panose="020F0902020204030203" pitchFamily="34" charset="0"/>
              </a:rPr>
              <a:t>PROMOÇÃO DE NEGÓCIOS E EXPORTAÇÕES</a:t>
            </a:r>
            <a:endParaRPr kumimoji="0" lang="id-ID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 panose="020F0902020204030203" pitchFamily="34" charset="0"/>
              <a:ea typeface="+mn-ea"/>
              <a:cs typeface="Lato Heavy" panose="020F090202020403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flipV="1">
            <a:off x="10972800" y="4446001"/>
            <a:ext cx="573942" cy="56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pic>
        <p:nvPicPr>
          <p:cNvPr id="19" name="Espaço Reservado para Imagem 18">
            <a:extLst>
              <a:ext uri="{FF2B5EF4-FFF2-40B4-BE49-F238E27FC236}">
                <a16:creationId xmlns:a16="http://schemas.microsoft.com/office/drawing/2014/main" id="{994DC948-CD7D-4065-AC84-41CCD702DE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" r="5031"/>
          <a:stretch>
            <a:fillRect/>
          </a:stretch>
        </p:blipFill>
        <p:spPr/>
      </p:pic>
      <p:pic>
        <p:nvPicPr>
          <p:cNvPr id="5" name="Picture 9" descr="Logo_SPNegocios_em alta_sem fundo.png">
            <a:extLst>
              <a:ext uri="{FF2B5EF4-FFF2-40B4-BE49-F238E27FC236}">
                <a16:creationId xmlns:a16="http://schemas.microsoft.com/office/drawing/2014/main" id="{A4D3552B-7D8D-4B70-90F6-10D88350F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8" y="303032"/>
            <a:ext cx="1973618" cy="70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99318-629E-4E4D-942C-E92DFF0DDE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90328" y="722448"/>
            <a:ext cx="6428882" cy="1039813"/>
          </a:xfrm>
        </p:spPr>
        <p:txBody>
          <a:bodyPr>
            <a:no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BALANÇA COMERCIAL </a:t>
            </a:r>
            <a:br>
              <a:rPr lang="pt-BR" sz="3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pt-BR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DO MUNICÍPIO SÃO PAULO</a:t>
            </a:r>
            <a:br>
              <a:rPr lang="pt-BR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(janeiro a dezembro)</a:t>
            </a:r>
            <a:br>
              <a:rPr lang="pt-BR" sz="4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endParaRPr lang="pt-BR" sz="4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2" name="Espaço Reservado para Imagem 31">
            <a:extLst>
              <a:ext uri="{FF2B5EF4-FFF2-40B4-BE49-F238E27FC236}">
                <a16:creationId xmlns:a16="http://schemas.microsoft.com/office/drawing/2014/main" id="{E7C13B30-0297-4D8F-8FDB-7E9356A84B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2" r="15852"/>
          <a:stretch>
            <a:fillRect/>
          </a:stretch>
        </p:blipFill>
        <p:spPr/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C1E02719-2FE4-4F94-B969-495FBEA09F69}"/>
              </a:ext>
            </a:extLst>
          </p:cNvPr>
          <p:cNvSpPr txBox="1"/>
          <p:nvPr/>
        </p:nvSpPr>
        <p:spPr>
          <a:xfrm>
            <a:off x="6045702" y="2030455"/>
            <a:ext cx="5753563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US$ </a:t>
            </a:r>
            <a:r>
              <a:rPr lang="pt-BR" sz="4000" b="1" dirty="0">
                <a:solidFill>
                  <a:prstClr val="black"/>
                </a:solidFill>
                <a:latin typeface="Calibri" panose="020F0502020204030204"/>
              </a:rPr>
              <a:t>13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bilhões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exportações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24,7%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das exportações do estado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5,3%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das exportações brasileiras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2.801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exportadores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4DD31D8-370D-4CFD-9A5C-84FE024BBC8B}"/>
              </a:ext>
            </a:extLst>
          </p:cNvPr>
          <p:cNvSpPr txBox="1"/>
          <p:nvPr/>
        </p:nvSpPr>
        <p:spPr>
          <a:xfrm>
            <a:off x="6045702" y="4790278"/>
            <a:ext cx="512198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US$ 10,4 bilhões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importações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17,1%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das importações do estado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5,7%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das importações brasileiras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8.868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importadores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eta: para Cima 34">
            <a:extLst>
              <a:ext uri="{FF2B5EF4-FFF2-40B4-BE49-F238E27FC236}">
                <a16:creationId xmlns:a16="http://schemas.microsoft.com/office/drawing/2014/main" id="{8439F4AA-E282-4439-87AC-1F1F7CE1F309}"/>
              </a:ext>
            </a:extLst>
          </p:cNvPr>
          <p:cNvSpPr/>
          <p:nvPr/>
        </p:nvSpPr>
        <p:spPr>
          <a:xfrm>
            <a:off x="5608443" y="2207918"/>
            <a:ext cx="315569" cy="375386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D64E57E-6FDC-4C0E-B6EA-9807B9E7B30F}"/>
              </a:ext>
            </a:extLst>
          </p:cNvPr>
          <p:cNvSpPr txBox="1"/>
          <p:nvPr/>
        </p:nvSpPr>
        <p:spPr>
          <a:xfrm>
            <a:off x="4480037" y="2051356"/>
            <a:ext cx="134703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black"/>
                </a:solidFill>
                <a:latin typeface="Calibri" panose="020F0502020204030204"/>
              </a:rPr>
              <a:t>61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 anterior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A73016-7323-45CA-9F70-B234039AF1E7}"/>
              </a:ext>
            </a:extLst>
          </p:cNvPr>
          <p:cNvSpPr txBox="1"/>
          <p:nvPr/>
        </p:nvSpPr>
        <p:spPr>
          <a:xfrm>
            <a:off x="2105925" y="3625658"/>
            <a:ext cx="3047629" cy="292387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US$ 23,3 bi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corrente de comércio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20,6% participação estado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5,5% participação Brasil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US$ 2,4 bi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superávit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9" descr="Logo_SPNegocios_em alta_sem fundo.png">
            <a:extLst>
              <a:ext uri="{FF2B5EF4-FFF2-40B4-BE49-F238E27FC236}">
                <a16:creationId xmlns:a16="http://schemas.microsoft.com/office/drawing/2014/main" id="{5FF8DD25-27C3-4F6B-8F0B-0ED67B937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5667"/>
            <a:ext cx="1324259" cy="4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0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B42BE6C-4275-4A2C-8531-D635F003D1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34"/>
          <a:stretch/>
        </p:blipFill>
        <p:spPr>
          <a:xfrm>
            <a:off x="3315492" y="4285745"/>
            <a:ext cx="8876507" cy="257225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16"/>
          <a:stretch/>
        </p:blipFill>
        <p:spPr>
          <a:xfrm>
            <a:off x="0" y="0"/>
            <a:ext cx="12192000" cy="428574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096000" y="348618"/>
            <a:ext cx="563924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bg1"/>
                </a:solidFill>
              </a:rPr>
              <a:t>Ilha do </a:t>
            </a:r>
            <a:r>
              <a:rPr lang="pt-BR" sz="5400" b="1" dirty="0" err="1">
                <a:solidFill>
                  <a:schemeClr val="bg1"/>
                </a:solidFill>
              </a:rPr>
              <a:t>Bororé</a:t>
            </a:r>
            <a:endParaRPr lang="pt-BR" sz="5400" b="1" dirty="0">
              <a:solidFill>
                <a:schemeClr val="bg1"/>
              </a:solidFill>
            </a:endParaRPr>
          </a:p>
          <a:p>
            <a:pPr algn="r"/>
            <a:r>
              <a:rPr lang="pt-BR" sz="2400" b="1" dirty="0">
                <a:solidFill>
                  <a:schemeClr val="bg1"/>
                </a:solidFill>
              </a:rPr>
              <a:t>32 km da Sé</a:t>
            </a:r>
          </a:p>
          <a:p>
            <a:pPr algn="r"/>
            <a:r>
              <a:rPr lang="pt-BR" sz="2400" b="1" dirty="0">
                <a:solidFill>
                  <a:schemeClr val="tx2"/>
                </a:solidFill>
              </a:rPr>
              <a:t>Exportadores  aqui </a:t>
            </a:r>
          </a:p>
          <a:p>
            <a:pPr algn="r"/>
            <a:endParaRPr lang="pt-B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8" y="387257"/>
            <a:ext cx="1589015" cy="2383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" y="4378994"/>
            <a:ext cx="3217518" cy="2413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AE4DEE2-7FAB-4DED-BCEB-B6733D72073D}"/>
              </a:ext>
            </a:extLst>
          </p:cNvPr>
          <p:cNvSpPr/>
          <p:nvPr/>
        </p:nvSpPr>
        <p:spPr>
          <a:xfrm>
            <a:off x="3909271" y="4631575"/>
            <a:ext cx="3925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393 empresas paulistanas </a:t>
            </a:r>
          </a:p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atendidas pelo </a:t>
            </a:r>
          </a:p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São Paulo Exporta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F4E1D00-FF3F-436B-9F8E-6E7206B5A1C6}"/>
              </a:ext>
            </a:extLst>
          </p:cNvPr>
          <p:cNvSpPr/>
          <p:nvPr/>
        </p:nvSpPr>
        <p:spPr>
          <a:xfrm>
            <a:off x="7957950" y="4661713"/>
            <a:ext cx="3640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33 ações regionais</a:t>
            </a:r>
          </a:p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em bibliotecas municipais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77E6876-8A3E-46F5-A71E-0687FF19EA40}"/>
              </a:ext>
            </a:extLst>
          </p:cNvPr>
          <p:cNvSpPr/>
          <p:nvPr/>
        </p:nvSpPr>
        <p:spPr>
          <a:xfrm>
            <a:off x="3763286" y="6099656"/>
            <a:ext cx="5979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353535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97 planos de negócios de exportação</a:t>
            </a:r>
          </a:p>
        </p:txBody>
      </p:sp>
      <p:pic>
        <p:nvPicPr>
          <p:cNvPr id="14" name="Picture 9" descr="Logo_SPNegocios_em alta_sem fundo.png">
            <a:extLst>
              <a:ext uri="{FF2B5EF4-FFF2-40B4-BE49-F238E27FC236}">
                <a16:creationId xmlns:a16="http://schemas.microsoft.com/office/drawing/2014/main" id="{2D396A02-93D4-4120-9AF2-870C0D92C0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032" y="6093166"/>
            <a:ext cx="1454462" cy="51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3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FE6C526-F46B-4500-BC0B-9A27636CC0FB}"/>
              </a:ext>
            </a:extLst>
          </p:cNvPr>
          <p:cNvSpPr txBox="1"/>
          <p:nvPr/>
        </p:nvSpPr>
        <p:spPr>
          <a:xfrm>
            <a:off x="503583" y="582067"/>
            <a:ext cx="37768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Apoio  a pesquisadores nacionais e estrangeiros com novas visões e metodologias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r>
              <a:rPr lang="pt-BR" sz="2800" dirty="0">
                <a:solidFill>
                  <a:schemeClr val="bg1"/>
                </a:solidFill>
              </a:rPr>
              <a:t>Temas mais desafiadores e novas dinâmicas para as ações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r>
              <a:rPr lang="pt-BR" sz="2800" dirty="0">
                <a:solidFill>
                  <a:schemeClr val="bg1"/>
                </a:solidFill>
              </a:rPr>
              <a:t>Novas formas de  interação com o mercado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7796677-281C-469C-88CF-095553E74A3E}"/>
              </a:ext>
            </a:extLst>
          </p:cNvPr>
          <p:cNvSpPr txBox="1"/>
          <p:nvPr/>
        </p:nvSpPr>
        <p:spPr>
          <a:xfrm>
            <a:off x="7129669" y="397565"/>
            <a:ext cx="33398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/>
              <a:t>O que há de novo na </a:t>
            </a:r>
          </a:p>
          <a:p>
            <a:r>
              <a:rPr lang="pt-BR" sz="2800" b="1" dirty="0"/>
              <a:t>SP Negócios?</a:t>
            </a:r>
          </a:p>
        </p:txBody>
      </p:sp>
      <p:pic>
        <p:nvPicPr>
          <p:cNvPr id="6" name="VID-20180912-WA0002">
            <a:hlinkClick r:id="" action="ppaction://media"/>
            <a:extLst>
              <a:ext uri="{FF2B5EF4-FFF2-40B4-BE49-F238E27FC236}">
                <a16:creationId xmlns:a16="http://schemas.microsoft.com/office/drawing/2014/main" id="{B1C35193-ACAA-4374-ABCB-4029C9BE3A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45670" y="1749091"/>
            <a:ext cx="7202148" cy="4051208"/>
          </a:xfrm>
          <a:prstGeom prst="rect">
            <a:avLst/>
          </a:prstGeom>
        </p:spPr>
      </p:pic>
      <p:pic>
        <p:nvPicPr>
          <p:cNvPr id="7" name="Picture 9" descr="Logo_SPNegocios_em alta_sem fundo.png">
            <a:extLst>
              <a:ext uri="{FF2B5EF4-FFF2-40B4-BE49-F238E27FC236}">
                <a16:creationId xmlns:a16="http://schemas.microsoft.com/office/drawing/2014/main" id="{6099BD1F-E468-4262-9CD4-E279C54DB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141" y="6255391"/>
            <a:ext cx="1324259" cy="4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1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586094" y="1212382"/>
            <a:ext cx="5014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B5DB3"/>
                </a:solidFill>
                <a:effectLst/>
                <a:uLnTx/>
                <a:uFillTx/>
                <a:latin typeface="Lato Heavy" panose="020F0902020204030203" pitchFamily="34" charset="0"/>
                <a:ea typeface="+mn-ea"/>
                <a:cs typeface="+mn-cs"/>
              </a:rPr>
              <a:t>800 empresas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B5DB3"/>
                </a:solidFill>
                <a:effectLst/>
                <a:uLnTx/>
                <a:uFillTx/>
                <a:latin typeface="Lato Heavy" panose="020F0902020204030203" pitchFamily="34" charset="0"/>
                <a:ea typeface="+mn-ea"/>
                <a:cs typeface="+mn-cs"/>
              </a:rPr>
              <a:t>até 2020</a:t>
            </a:r>
            <a:endParaRPr kumimoji="0" lang="id-ID" sz="4800" b="1" i="0" u="none" strike="noStrike" kern="1200" cap="none" spc="0" normalizeH="0" baseline="0" noProof="0" dirty="0">
              <a:ln>
                <a:noFill/>
              </a:ln>
              <a:solidFill>
                <a:srgbClr val="0B5DB3"/>
              </a:solidFill>
              <a:effectLst/>
              <a:uLnTx/>
              <a:uFillTx/>
              <a:latin typeface="Lato Heavy" panose="020F0902020204030203" pitchFamily="34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93084" y="3295678"/>
            <a:ext cx="935651" cy="117191"/>
          </a:xfrm>
          <a:prstGeom prst="rect">
            <a:avLst/>
          </a:prstGeom>
          <a:solidFill>
            <a:srgbClr val="0B5DB3"/>
          </a:solidFill>
          <a:ln>
            <a:solidFill>
              <a:srgbClr val="0B5D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06D45DD0-45AC-4B9A-B549-A2C279815A67}"/>
              </a:ext>
            </a:extLst>
          </p:cNvPr>
          <p:cNvSpPr txBox="1"/>
          <p:nvPr/>
        </p:nvSpPr>
        <p:spPr>
          <a:xfrm>
            <a:off x="7586094" y="3889702"/>
            <a:ext cx="4537364" cy="2554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latin typeface="Lato Black"/>
                <a:cs typeface="Lato Black"/>
              </a:rPr>
              <a:t>Ênfase nas ações comerciais e de contato com compradores internacionais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 Black"/>
              <a:ea typeface="+mn-ea"/>
              <a:cs typeface="Lato Black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Black"/>
                <a:ea typeface="+mn-ea"/>
                <a:cs typeface="Lato Black"/>
              </a:rPr>
              <a:t>Inteligência de mercado + CRM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b="1" dirty="0">
              <a:latin typeface="Lato Black"/>
              <a:cs typeface="Lato Black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Black"/>
                <a:ea typeface="+mn-ea"/>
                <a:cs typeface="Lato Black"/>
              </a:rPr>
              <a:t>Continuidade e aprimoramento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 Black"/>
                <a:ea typeface="+mn-ea"/>
                <a:cs typeface="Lato Black"/>
              </a:rPr>
              <a:t>do programa de qualificação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BC030FE-7CA9-4BAA-9A18-6A7FDAE0907E}"/>
              </a:ext>
            </a:extLst>
          </p:cNvPr>
          <p:cNvSpPr txBox="1"/>
          <p:nvPr/>
        </p:nvSpPr>
        <p:spPr>
          <a:xfrm>
            <a:off x="914863" y="2951872"/>
            <a:ext cx="211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GRI Club Meeting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BCE551C-9E2E-450A-828C-B64BDD858EA2}"/>
              </a:ext>
            </a:extLst>
          </p:cNvPr>
          <p:cNvSpPr txBox="1"/>
          <p:nvPr/>
        </p:nvSpPr>
        <p:spPr>
          <a:xfrm>
            <a:off x="207820" y="6259642"/>
            <a:ext cx="2967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Encontro com Empresários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Mercado Santo Amaro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D0A4BE2-FA36-48CE-8553-82867A674470}"/>
              </a:ext>
            </a:extLst>
          </p:cNvPr>
          <p:cNvSpPr txBox="1"/>
          <p:nvPr/>
        </p:nvSpPr>
        <p:spPr>
          <a:xfrm>
            <a:off x="3863635" y="6267089"/>
            <a:ext cx="2967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Encontro com Empresários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Pacaembu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689F50-A4FA-44F5-B8EC-AC1B4A92FBAE}"/>
              </a:ext>
            </a:extLst>
          </p:cNvPr>
          <p:cNvSpPr txBox="1"/>
          <p:nvPr/>
        </p:nvSpPr>
        <p:spPr>
          <a:xfrm>
            <a:off x="852518" y="2967732"/>
            <a:ext cx="211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GRI Club Meeting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D6F6F64-B53D-4434-BFC6-D037D3456B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5"/>
          <a:stretch/>
        </p:blipFill>
        <p:spPr bwMode="auto">
          <a:xfrm>
            <a:off x="531268" y="268950"/>
            <a:ext cx="6861892" cy="3143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3428BE0-31F0-4285-92A9-2B9F4C66D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3" t="19218" r="18202"/>
          <a:stretch/>
        </p:blipFill>
        <p:spPr>
          <a:xfrm>
            <a:off x="231344" y="3130383"/>
            <a:ext cx="3774559" cy="2802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825ED7B-0E8A-4391-ABD8-BE5DC1F29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48" t="12767" r="10968" b="18677"/>
          <a:stretch/>
        </p:blipFill>
        <p:spPr>
          <a:xfrm>
            <a:off x="3521496" y="4011226"/>
            <a:ext cx="3418495" cy="2574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9" descr="Logo_SPNegocios_em alta_sem fundo.png">
            <a:extLst>
              <a:ext uri="{FF2B5EF4-FFF2-40B4-BE49-F238E27FC236}">
                <a16:creationId xmlns:a16="http://schemas.microsoft.com/office/drawing/2014/main" id="{9C93FC24-9281-420E-AC42-CFAED41A8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584" y="315297"/>
            <a:ext cx="2293425" cy="81544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0059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Logo_SPNegocios_em alta_sem fundo.png">
            <a:extLst>
              <a:ext uri="{FF2B5EF4-FFF2-40B4-BE49-F238E27FC236}">
                <a16:creationId xmlns:a16="http://schemas.microsoft.com/office/drawing/2014/main" id="{0F719DD3-2D47-46AF-B0F9-12514C741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58" y="241778"/>
            <a:ext cx="1471556" cy="523220"/>
          </a:xfrm>
          <a:prstGeom prst="rect">
            <a:avLst/>
          </a:prstGeom>
        </p:spPr>
      </p:pic>
      <p:sp>
        <p:nvSpPr>
          <p:cNvPr id="17" name="Right Triangle 20">
            <a:extLst>
              <a:ext uri="{FF2B5EF4-FFF2-40B4-BE49-F238E27FC236}">
                <a16:creationId xmlns:a16="http://schemas.microsoft.com/office/drawing/2014/main" id="{3318DE82-D0D6-413A-B9F9-7F063A2143B7}"/>
              </a:ext>
            </a:extLst>
          </p:cNvPr>
          <p:cNvSpPr/>
          <p:nvPr/>
        </p:nvSpPr>
        <p:spPr>
          <a:xfrm rot="16200000" flipH="1">
            <a:off x="9581812" y="1907823"/>
            <a:ext cx="2821729" cy="2398639"/>
          </a:xfrm>
          <a:prstGeom prst="rtTriangle">
            <a:avLst/>
          </a:prstGeom>
          <a:solidFill>
            <a:srgbClr val="0B5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1A81F1C-191C-487F-B59C-B9601B7398EA}"/>
              </a:ext>
            </a:extLst>
          </p:cNvPr>
          <p:cNvSpPr/>
          <p:nvPr/>
        </p:nvSpPr>
        <p:spPr>
          <a:xfrm>
            <a:off x="281796" y="1305065"/>
            <a:ext cx="96459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  <a:defRPr/>
            </a:pP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25/04 – COACHING EM TÁTICAS DE NEGOCIAÇÃO INTERNACIONAL 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i="1" dirty="0" err="1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Learn</a:t>
            </a:r>
            <a:r>
              <a:rPr lang="pt-BR" i="1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 </a:t>
            </a:r>
            <a:r>
              <a:rPr lang="pt-BR" i="1" dirty="0" err="1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by</a:t>
            </a:r>
            <a:r>
              <a:rPr lang="pt-BR" i="1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 </a:t>
            </a:r>
            <a:r>
              <a:rPr lang="pt-BR" i="1" dirty="0" err="1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doing</a:t>
            </a:r>
            <a:r>
              <a:rPr lang="pt-BR" i="1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;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Rodada de negócios entre executivos internacionais e empresas do programa São Paulo Exporta.</a:t>
            </a:r>
          </a:p>
          <a:p>
            <a:pPr marL="628650" lvl="1" indent="-1714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endParaRPr lang="pt-BR" b="1" dirty="0">
              <a:solidFill>
                <a:prstClr val="black"/>
              </a:solidFill>
              <a:latin typeface="Lato"/>
              <a:cs typeface="Calibri" panose="020F0502020204030204" pitchFamily="34" charset="0"/>
            </a:endParaRPr>
          </a:p>
          <a:p>
            <a:pPr algn="just">
              <a:lnSpc>
                <a:spcPts val="2000"/>
              </a:lnSpc>
              <a:defRPr/>
            </a:pP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13/06 – RODADA DE NEGÓCIOS NACIONAL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Fortalecimento das cadeias produtivas/cadeias de valor possibilitando investimentos nas operações internacionais;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700 redes de varejo nacionais.</a:t>
            </a:r>
            <a:endParaRPr lang="pt-BR" b="1" dirty="0">
              <a:solidFill>
                <a:prstClr val="black"/>
              </a:solidFill>
              <a:latin typeface="Lato"/>
              <a:cs typeface="Calibri" panose="020F0502020204030204" pitchFamily="34" charset="0"/>
            </a:endParaRPr>
          </a:p>
          <a:p>
            <a:pPr marL="628650" lvl="1" indent="-1714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endParaRPr lang="pt-BR" b="1" dirty="0">
              <a:solidFill>
                <a:prstClr val="black"/>
              </a:solidFill>
              <a:latin typeface="Lato"/>
              <a:cs typeface="Calibri" panose="020F0502020204030204" pitchFamily="34" charset="0"/>
            </a:endParaRPr>
          </a:p>
          <a:p>
            <a:pPr algn="just">
              <a:lnSpc>
                <a:spcPts val="2000"/>
              </a:lnSpc>
              <a:defRPr/>
            </a:pP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21 A 25/10 SP INTERNATIONAL BUSINESS WEEK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Concentração de 10 rodadas de negócios realizadas em parceria com câmaras de comércio;</a:t>
            </a:r>
          </a:p>
          <a:p>
            <a:pPr marL="742950" lvl="1" indent="-2857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r>
              <a:rPr lang="pt-BR" dirty="0">
                <a:solidFill>
                  <a:prstClr val="black"/>
                </a:solidFill>
                <a:latin typeface="Lato"/>
                <a:cs typeface="Calibri" panose="020F0502020204030204" pitchFamily="34" charset="0"/>
              </a:rPr>
              <a:t>Potencial para realização de projeto imagem.</a:t>
            </a:r>
          </a:p>
          <a:p>
            <a:pPr marL="628650" lvl="1" indent="-171450">
              <a:lnSpc>
                <a:spcPts val="2000"/>
              </a:lnSpc>
              <a:buFont typeface="Wingdings" panose="05000000000000000000" pitchFamily="2" charset="2"/>
              <a:buChar char="§"/>
              <a:defRPr/>
            </a:pPr>
            <a:endParaRPr lang="pt-BR" dirty="0">
              <a:solidFill>
                <a:prstClr val="black"/>
              </a:solidFill>
              <a:latin typeface="Lato"/>
              <a:cs typeface="Calibri" panose="020F0502020204030204" pitchFamily="34" charset="0"/>
            </a:endParaRPr>
          </a:p>
          <a:p>
            <a:pPr algn="just">
              <a:lnSpc>
                <a:spcPts val="2000"/>
              </a:lnSpc>
              <a:defRPr/>
            </a:pP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05 CAPACITAÇÕES REGIONAIS </a:t>
            </a:r>
            <a:r>
              <a:rPr lang="pt-BR" dirty="0">
                <a:latin typeface="Lato"/>
              </a:rPr>
              <a:t>(</a:t>
            </a:r>
            <a:r>
              <a:rPr lang="pt-BR" b="1" dirty="0">
                <a:latin typeface="Lato"/>
              </a:rPr>
              <a:t>11/04</a:t>
            </a:r>
            <a:r>
              <a:rPr lang="pt-BR" dirty="0">
                <a:latin typeface="Lato"/>
              </a:rPr>
              <a:t> Santo Amaro, </a:t>
            </a:r>
            <a:r>
              <a:rPr lang="pt-BR" b="1" dirty="0">
                <a:latin typeface="Lato"/>
              </a:rPr>
              <a:t>08/05</a:t>
            </a:r>
            <a:r>
              <a:rPr lang="pt-BR" dirty="0">
                <a:latin typeface="Lato"/>
              </a:rPr>
              <a:t> Jabaquara, </a:t>
            </a:r>
            <a:r>
              <a:rPr lang="pt-BR" b="1" dirty="0">
                <a:latin typeface="Lato"/>
              </a:rPr>
              <a:t>27/06</a:t>
            </a:r>
            <a:r>
              <a:rPr lang="pt-BR" dirty="0">
                <a:latin typeface="Lato"/>
              </a:rPr>
              <a:t> Pirituba, </a:t>
            </a:r>
            <a:r>
              <a:rPr lang="pt-BR" b="1" dirty="0">
                <a:latin typeface="Lato"/>
              </a:rPr>
              <a:t>06/08</a:t>
            </a:r>
            <a:r>
              <a:rPr lang="pt-BR" dirty="0">
                <a:latin typeface="Lato"/>
              </a:rPr>
              <a:t> Butantã)</a:t>
            </a:r>
          </a:p>
          <a:p>
            <a:pPr algn="just">
              <a:lnSpc>
                <a:spcPts val="2000"/>
              </a:lnSpc>
              <a:defRPr/>
            </a:pPr>
            <a:endParaRPr lang="pt-BR" b="1" dirty="0">
              <a:solidFill>
                <a:schemeClr val="accent1">
                  <a:lumMod val="75000"/>
                </a:schemeClr>
              </a:solidFill>
              <a:latin typeface="Lato"/>
            </a:endParaRPr>
          </a:p>
          <a:p>
            <a:pPr algn="just">
              <a:lnSpc>
                <a:spcPts val="2000"/>
              </a:lnSpc>
              <a:defRPr/>
            </a:pP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10 CAPACITAÇÕES SETORIAIS </a:t>
            </a:r>
            <a:r>
              <a:rPr lang="pt-BR" dirty="0">
                <a:latin typeface="Lato"/>
              </a:rPr>
              <a:t>(moda, confecções e acessórios, cosméticos, alimentos e bebidas, móveis, iluminação e decoração, autopeças, software, máquinas e equipamentos, PET)</a:t>
            </a:r>
          </a:p>
        </p:txBody>
      </p:sp>
      <p:sp>
        <p:nvSpPr>
          <p:cNvPr id="8" name="Right Triangle 14">
            <a:extLst>
              <a:ext uri="{FF2B5EF4-FFF2-40B4-BE49-F238E27FC236}">
                <a16:creationId xmlns:a16="http://schemas.microsoft.com/office/drawing/2014/main" id="{90B1F158-3697-41EC-A81D-A0995069993B}"/>
              </a:ext>
            </a:extLst>
          </p:cNvPr>
          <p:cNvSpPr/>
          <p:nvPr/>
        </p:nvSpPr>
        <p:spPr>
          <a:xfrm flipH="1" flipV="1">
            <a:off x="1884010" y="18452"/>
            <a:ext cx="10307986" cy="2238456"/>
          </a:xfrm>
          <a:prstGeom prst="rtTriangle">
            <a:avLst/>
          </a:prstGeom>
          <a:solidFill>
            <a:srgbClr val="84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E6BFE30-1848-4246-A340-BF5351DCC692}"/>
              </a:ext>
            </a:extLst>
          </p:cNvPr>
          <p:cNvSpPr txBox="1"/>
          <p:nvPr/>
        </p:nvSpPr>
        <p:spPr>
          <a:xfrm>
            <a:off x="3608896" y="319935"/>
            <a:ext cx="831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/>
                </a:solidFill>
                <a:latin typeface="Lato"/>
              </a:rPr>
              <a:t>PROMOÇÃO DE EXPORTAÇÕES</a:t>
            </a:r>
          </a:p>
          <a:p>
            <a:pPr algn="r"/>
            <a:r>
              <a:rPr lang="pt-BR" sz="2400" b="1" dirty="0">
                <a:solidFill>
                  <a:schemeClr val="bg1"/>
                </a:solidFill>
                <a:latin typeface="Lato"/>
              </a:rPr>
              <a:t>AGENDA AÇÕES SETORIAIS 2019</a:t>
            </a:r>
          </a:p>
        </p:txBody>
      </p:sp>
    </p:spTree>
    <p:extLst>
      <p:ext uri="{BB962C8B-B14F-4D97-AF65-F5344CB8AC3E}">
        <p14:creationId xmlns:p14="http://schemas.microsoft.com/office/powerpoint/2010/main" val="121794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Logo_SPNegocios_em alta_sem fundo.png">
            <a:extLst>
              <a:ext uri="{FF2B5EF4-FFF2-40B4-BE49-F238E27FC236}">
                <a16:creationId xmlns:a16="http://schemas.microsoft.com/office/drawing/2014/main" id="{0F719DD3-2D47-46AF-B0F9-12514C741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3" y="294787"/>
            <a:ext cx="1471556" cy="523220"/>
          </a:xfrm>
          <a:prstGeom prst="rect">
            <a:avLst/>
          </a:prstGeom>
        </p:spPr>
      </p:pic>
      <p:sp>
        <p:nvSpPr>
          <p:cNvPr id="17" name="Right Triangle 20">
            <a:extLst>
              <a:ext uri="{FF2B5EF4-FFF2-40B4-BE49-F238E27FC236}">
                <a16:creationId xmlns:a16="http://schemas.microsoft.com/office/drawing/2014/main" id="{3318DE82-D0D6-413A-B9F9-7F063A2143B7}"/>
              </a:ext>
            </a:extLst>
          </p:cNvPr>
          <p:cNvSpPr/>
          <p:nvPr/>
        </p:nvSpPr>
        <p:spPr>
          <a:xfrm rot="5400000" flipH="1">
            <a:off x="548092" y="4164390"/>
            <a:ext cx="2561517" cy="2825706"/>
          </a:xfrm>
          <a:prstGeom prst="rtTriangle">
            <a:avLst/>
          </a:prstGeom>
          <a:solidFill>
            <a:srgbClr val="0B5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Right Triangle 14">
            <a:extLst>
              <a:ext uri="{FF2B5EF4-FFF2-40B4-BE49-F238E27FC236}">
                <a16:creationId xmlns:a16="http://schemas.microsoft.com/office/drawing/2014/main" id="{4C9B8592-F771-46C0-AFFF-784EA9C8D15C}"/>
              </a:ext>
            </a:extLst>
          </p:cNvPr>
          <p:cNvSpPr/>
          <p:nvPr/>
        </p:nvSpPr>
        <p:spPr>
          <a:xfrm rot="10800000" flipH="1" flipV="1">
            <a:off x="-21486" y="4944193"/>
            <a:ext cx="2825707" cy="1913807"/>
          </a:xfrm>
          <a:prstGeom prst="rtTriangle">
            <a:avLst/>
          </a:prstGeom>
          <a:solidFill>
            <a:srgbClr val="84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E6BFE30-1848-4246-A340-BF5351DCC692}"/>
              </a:ext>
            </a:extLst>
          </p:cNvPr>
          <p:cNvSpPr txBox="1"/>
          <p:nvPr/>
        </p:nvSpPr>
        <p:spPr>
          <a:xfrm>
            <a:off x="5356888" y="229999"/>
            <a:ext cx="67117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  <a:latin typeface="Lato"/>
              </a:rPr>
              <a:t>SP INTERNATIONAL BUSINESS WEEK</a:t>
            </a:r>
          </a:p>
          <a:p>
            <a:r>
              <a:rPr lang="pt-BR" sz="2800" b="1" dirty="0">
                <a:solidFill>
                  <a:srgbClr val="C00000"/>
                </a:solidFill>
                <a:latin typeface="Lato"/>
              </a:rPr>
              <a:t>21 a 25 de outubro de 2019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CF2D4EA-23FC-4C12-8042-18BAFF2C24A6}"/>
              </a:ext>
            </a:extLst>
          </p:cNvPr>
          <p:cNvSpPr/>
          <p:nvPr/>
        </p:nvSpPr>
        <p:spPr>
          <a:xfrm>
            <a:off x="3310144" y="2531241"/>
            <a:ext cx="454552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AÇÕES</a:t>
            </a:r>
          </a:p>
          <a:p>
            <a:endParaRPr lang="pt-BR" sz="2400" b="1" dirty="0">
              <a:solidFill>
                <a:srgbClr val="C00000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latin typeface="Lato Heavy" panose="020F0902020204030203" pitchFamily="34" charset="0"/>
                <a:cs typeface="Lato Heavy" panose="020F0902020204030203" pitchFamily="34" charset="0"/>
              </a:rPr>
              <a:t>Rodadas de Negócios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latin typeface="Lato Heavy" panose="020F0902020204030203" pitchFamily="34" charset="0"/>
                <a:cs typeface="Lato Heavy" panose="020F0902020204030203" pitchFamily="34" charset="0"/>
              </a:rPr>
              <a:t>Workshops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latin typeface="Lato Heavy" panose="020F0902020204030203" pitchFamily="34" charset="0"/>
                <a:cs typeface="Lato Heavy" panose="020F0902020204030203" pitchFamily="34" charset="0"/>
              </a:rPr>
              <a:t>Reuniões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latin typeface="Lato Heavy" panose="020F0902020204030203" pitchFamily="34" charset="0"/>
                <a:cs typeface="Lato Heavy" panose="020F0902020204030203" pitchFamily="34" charset="0"/>
              </a:rPr>
              <a:t>Encontros de Negócios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latin typeface="Lato Heavy" panose="020F0902020204030203" pitchFamily="34" charset="0"/>
                <a:cs typeface="Lato Heavy" panose="020F0902020204030203" pitchFamily="34" charset="0"/>
              </a:rPr>
              <a:t>Capacitações</a:t>
            </a:r>
          </a:p>
          <a:p>
            <a:endParaRPr lang="pt-BR" sz="2400" b="1" dirty="0">
              <a:solidFill>
                <a:srgbClr val="C00000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>
              <a:solidFill>
                <a:srgbClr val="C00000"/>
              </a:solidFill>
              <a:latin typeface="Lato Heavy" panose="020F0902020204030203" pitchFamily="34" charset="0"/>
              <a:cs typeface="Lato Heavy" panose="020F0902020204030203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AF5ADAA-4D89-46A6-B586-695A612EAEA8}"/>
              </a:ext>
            </a:extLst>
          </p:cNvPr>
          <p:cNvSpPr/>
          <p:nvPr/>
        </p:nvSpPr>
        <p:spPr>
          <a:xfrm>
            <a:off x="7047759" y="1270157"/>
            <a:ext cx="4888427" cy="5512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1">
                    <a:lumMod val="75000"/>
                  </a:schemeClr>
                </a:solidFill>
                <a:latin typeface="Lato"/>
              </a:rPr>
              <a:t>ECOSSISTEMA DE COMÉRCIO INTERNACIONAL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Câmaras de Comércio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Consulados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Embaixadas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Entidades setoriais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Órgãos Governamentais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Tradings e comerciais exportadoras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Lato Heavy" panose="020F0902020204030203" pitchFamily="34" charset="0"/>
                <a:cs typeface="Lato Heavy" panose="020F0902020204030203" pitchFamily="34" charset="0"/>
              </a:rPr>
              <a:t>Prestadores de serviços de comércio exterior</a:t>
            </a:r>
          </a:p>
        </p:txBody>
      </p:sp>
      <p:sp>
        <p:nvSpPr>
          <p:cNvPr id="2" name="Espaço Reservado para Imagem 1">
            <a:extLst>
              <a:ext uri="{FF2B5EF4-FFF2-40B4-BE49-F238E27FC236}">
                <a16:creationId xmlns:a16="http://schemas.microsoft.com/office/drawing/2014/main" id="{E771ED89-91EC-48DD-AD32-E8B5E4E85C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Espaço Reservado para Imagem 7">
            <a:extLst>
              <a:ext uri="{FF2B5EF4-FFF2-40B4-BE49-F238E27FC236}">
                <a16:creationId xmlns:a16="http://schemas.microsoft.com/office/drawing/2014/main" id="{EC5D2CAB-B374-43E8-BA1E-DC733379A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7" r="20047"/>
          <a:stretch>
            <a:fillRect/>
          </a:stretch>
        </p:blipFill>
        <p:spPr>
          <a:xfrm>
            <a:off x="21768" y="21768"/>
            <a:ext cx="5608443" cy="5600700"/>
          </a:xfrm>
          <a:custGeom>
            <a:avLst/>
            <a:gdLst>
              <a:gd name="connsiteX0" fmla="*/ 0 w 5608443"/>
              <a:gd name="connsiteY0" fmla="*/ 0 h 5600700"/>
              <a:gd name="connsiteX1" fmla="*/ 5608443 w 5608443"/>
              <a:gd name="connsiteY1" fmla="*/ 0 h 5600700"/>
              <a:gd name="connsiteX2" fmla="*/ 0 w 5608443"/>
              <a:gd name="connsiteY2" fmla="*/ 5600700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8443" h="5600700">
                <a:moveTo>
                  <a:pt x="0" y="0"/>
                </a:moveTo>
                <a:lnTo>
                  <a:pt x="5608443" y="0"/>
                </a:lnTo>
                <a:lnTo>
                  <a:pt x="0" y="5600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  <p:pic>
        <p:nvPicPr>
          <p:cNvPr id="11" name="Picture 9" descr="Logo_SPNegocios_em alta_sem fundo.png">
            <a:extLst>
              <a:ext uri="{FF2B5EF4-FFF2-40B4-BE49-F238E27FC236}">
                <a16:creationId xmlns:a16="http://schemas.microsoft.com/office/drawing/2014/main" id="{006EACF4-CE21-47F7-B90B-BBCD426E5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7" y="326709"/>
            <a:ext cx="2149641" cy="76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8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0AF85205-0842-4605-B781-9350E79B8E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" r="5207"/>
          <a:stretch>
            <a:fillRect/>
          </a:stretch>
        </p:blipFill>
        <p:spPr>
          <a:xfrm>
            <a:off x="-70971" y="0"/>
            <a:ext cx="9251863" cy="6857999"/>
          </a:xfrm>
        </p:spPr>
      </p:pic>
      <p:sp>
        <p:nvSpPr>
          <p:cNvPr id="9" name="Google Shape;227;p25">
            <a:extLst>
              <a:ext uri="{FF2B5EF4-FFF2-40B4-BE49-F238E27FC236}">
                <a16:creationId xmlns:a16="http://schemas.microsoft.com/office/drawing/2014/main" id="{D917AFC1-3CD7-4806-BFCE-7428DFECBBD5}"/>
              </a:ext>
            </a:extLst>
          </p:cNvPr>
          <p:cNvSpPr txBox="1"/>
          <p:nvPr/>
        </p:nvSpPr>
        <p:spPr>
          <a:xfrm>
            <a:off x="9049080" y="102824"/>
            <a:ext cx="2991481" cy="6890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OBRIGADA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GRACIAS</a:t>
            </a:r>
            <a:endParaRPr sz="24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MERCI</a:t>
            </a:r>
            <a:endParaRPr sz="24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DANKE</a:t>
            </a:r>
            <a:endParaRPr sz="24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謝謝</a:t>
            </a: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 </a:t>
            </a:r>
            <a:endParaRPr sz="36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THANK YOU</a:t>
            </a:r>
          </a:p>
          <a:p>
            <a:pPr algn="ctr"/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</a:rPr>
              <a:t>GRAZIE</a:t>
            </a:r>
            <a:endParaRPr sz="36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 </a:t>
            </a:r>
            <a:r>
              <a:rPr lang="pt-BR" sz="3600" dirty="0" err="1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спасибо</a:t>
            </a:r>
            <a:endParaRPr sz="36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ありがとう</a:t>
            </a:r>
            <a:endParaRPr sz="36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KIITOS</a:t>
            </a:r>
            <a:endParaRPr sz="24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DANK U</a:t>
            </a:r>
            <a:endParaRPr sz="24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Arial"/>
                <a:cs typeface="Arial"/>
                <a:sym typeface="Arial"/>
              </a:rPr>
              <a:t>תודה</a:t>
            </a:r>
            <a:endParaRPr sz="3600" dirty="0">
              <a:solidFill>
                <a:schemeClr val="bg1">
                  <a:lumMod val="75000"/>
                </a:schemeClr>
              </a:solidFill>
              <a:latin typeface="Raleway" panose="020B0503030101060003" pitchFamily="34" charset="0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9" descr="Logo_SPNegocios_em alta_sem fundo.png">
            <a:extLst>
              <a:ext uri="{FF2B5EF4-FFF2-40B4-BE49-F238E27FC236}">
                <a16:creationId xmlns:a16="http://schemas.microsoft.com/office/drawing/2014/main" id="{CC7B80A4-2435-48AF-BC44-B7F2945CA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3" y="251964"/>
            <a:ext cx="2322341" cy="8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grayscl/>
            <a:alphaModFix amt="27000"/>
          </a:blip>
          <a:srcRect b="15771"/>
          <a:stretch/>
        </p:blipFill>
        <p:spPr>
          <a:xfrm>
            <a:off x="-1" y="1"/>
            <a:ext cx="1221316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5" t="8715" r="11440" b="25466"/>
          <a:stretch/>
        </p:blipFill>
        <p:spPr>
          <a:xfrm>
            <a:off x="11018522" y="6335089"/>
            <a:ext cx="906613" cy="24576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5384798"/>
            <a:ext cx="6654800" cy="0"/>
          </a:xfrm>
          <a:prstGeom prst="line">
            <a:avLst/>
          </a:prstGeom>
          <a:ln w="76200" cmpd="sng">
            <a:solidFill>
              <a:srgbClr val="0B60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Triangle 21"/>
          <p:cNvSpPr/>
          <p:nvPr/>
        </p:nvSpPr>
        <p:spPr>
          <a:xfrm flipH="1" flipV="1">
            <a:off x="0" y="0"/>
            <a:ext cx="12192000" cy="6858000"/>
          </a:xfrm>
          <a:prstGeom prst="rtTriangle">
            <a:avLst/>
          </a:prstGeom>
          <a:solidFill>
            <a:srgbClr val="0B5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ight Triangle 22"/>
          <p:cNvSpPr/>
          <p:nvPr/>
        </p:nvSpPr>
        <p:spPr>
          <a:xfrm flipH="1" flipV="1">
            <a:off x="6850742" y="-1"/>
            <a:ext cx="5341257" cy="6858000"/>
          </a:xfrm>
          <a:prstGeom prst="rtTriangle">
            <a:avLst/>
          </a:prstGeom>
          <a:solidFill>
            <a:srgbClr val="84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Logo_SPNegocios_em alta_sem fund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84" y="3762662"/>
            <a:ext cx="3758340" cy="133629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0CB3E62-A0D9-4D79-A659-0EB6D9061A52}"/>
              </a:ext>
            </a:extLst>
          </p:cNvPr>
          <p:cNvSpPr/>
          <p:nvPr/>
        </p:nvSpPr>
        <p:spPr>
          <a:xfrm>
            <a:off x="6059488" y="326130"/>
            <a:ext cx="586904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dirty="0">
                <a:solidFill>
                  <a:schemeClr val="bg1"/>
                </a:solidFill>
                <a:latin typeface="Lato"/>
              </a:rPr>
              <a:t>Silvana Scheffel Gomes</a:t>
            </a:r>
          </a:p>
          <a:p>
            <a:pPr algn="r"/>
            <a:r>
              <a:rPr lang="pt-BR" sz="2000" dirty="0">
                <a:solidFill>
                  <a:schemeClr val="bg1"/>
                </a:solidFill>
                <a:latin typeface="Lato"/>
              </a:rPr>
              <a:t>Diretora de Negócios e Exportações</a:t>
            </a:r>
          </a:p>
          <a:p>
            <a:pPr algn="r"/>
            <a:r>
              <a:rPr lang="pt-BR" sz="2000" dirty="0">
                <a:solidFill>
                  <a:schemeClr val="bg1"/>
                </a:solidFill>
                <a:latin typeface="Lato"/>
              </a:rPr>
              <a:t>silvana.gomes@spnegocios.com</a:t>
            </a:r>
          </a:p>
          <a:p>
            <a:pPr algn="r"/>
            <a:r>
              <a:rPr lang="pt-BR" sz="2000" dirty="0">
                <a:solidFill>
                  <a:schemeClr val="bg1"/>
                </a:solidFill>
                <a:latin typeface="Lato"/>
              </a:rPr>
              <a:t>+55 (11) 4862 1744</a:t>
            </a:r>
          </a:p>
          <a:p>
            <a:pPr algn="r"/>
            <a:r>
              <a:rPr lang="pt-BR" sz="2000" dirty="0">
                <a:solidFill>
                  <a:schemeClr val="bg1"/>
                </a:solidFill>
                <a:latin typeface="Lato"/>
              </a:rPr>
              <a:t>+55(11) 94124 1410 </a:t>
            </a:r>
          </a:p>
        </p:txBody>
      </p:sp>
      <p:sp>
        <p:nvSpPr>
          <p:cNvPr id="11" name="Título 7">
            <a:extLst>
              <a:ext uri="{FF2B5EF4-FFF2-40B4-BE49-F238E27FC236}">
                <a16:creationId xmlns:a16="http://schemas.microsoft.com/office/drawing/2014/main" id="{C55E9BC9-A248-48BE-AF60-45BF4F07F764}"/>
              </a:ext>
            </a:extLst>
          </p:cNvPr>
          <p:cNvSpPr txBox="1">
            <a:spLocks/>
          </p:cNvSpPr>
          <p:nvPr/>
        </p:nvSpPr>
        <p:spPr>
          <a:xfrm>
            <a:off x="7016709" y="3272380"/>
            <a:ext cx="5009322" cy="1826581"/>
          </a:xfrm>
          <a:prstGeom prst="rect">
            <a:avLst/>
          </a:prstGeom>
        </p:spPr>
        <p:txBody>
          <a:bodyPr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85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spnegocios.com</a:t>
            </a:r>
            <a:br>
              <a:rPr lang="en-US" sz="49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</a:br>
            <a:r>
              <a:rPr lang="en-US" sz="62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#</a:t>
            </a:r>
            <a:r>
              <a:rPr lang="en-US" sz="6200" dirty="0" err="1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spnegocios</a:t>
            </a:r>
            <a:br>
              <a:rPr lang="en-US" sz="62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</a:br>
            <a:r>
              <a:rPr lang="en-US" sz="62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#</a:t>
            </a:r>
            <a:r>
              <a:rPr lang="en-US" sz="6200" dirty="0" err="1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beexporter</a:t>
            </a:r>
            <a:br>
              <a:rPr lang="en-US" sz="62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</a:br>
            <a:r>
              <a:rPr lang="en-US" sz="6200" dirty="0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#</a:t>
            </a:r>
            <a:r>
              <a:rPr lang="en-US" sz="6200" dirty="0" err="1">
                <a:solidFill>
                  <a:schemeClr val="bg1"/>
                </a:solidFill>
                <a:latin typeface="Lato" panose="020F0502020204030203"/>
                <a:cs typeface="Calibri" panose="020F0502020204030204" pitchFamily="34" charset="0"/>
              </a:rPr>
              <a:t>spexporta</a:t>
            </a:r>
            <a:endParaRPr lang="pt-B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A5DC2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A5DC2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A5DC2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504</Words>
  <Application>Microsoft Office PowerPoint</Application>
  <PresentationFormat>Widescreen</PresentationFormat>
  <Paragraphs>112</Paragraphs>
  <Slides>11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Lato</vt:lpstr>
      <vt:lpstr>Lato Black</vt:lpstr>
      <vt:lpstr>Lato Heavy</vt:lpstr>
      <vt:lpstr>Montserrat</vt:lpstr>
      <vt:lpstr>Raleway</vt:lpstr>
      <vt:lpstr>Wingdings</vt:lpstr>
      <vt:lpstr>Office Theme</vt:lpstr>
      <vt:lpstr>Tema do Office</vt:lpstr>
      <vt:lpstr>1_Office Theme</vt:lpstr>
      <vt:lpstr>2_Office Theme</vt:lpstr>
      <vt:lpstr>Apresentação do PowerPoint</vt:lpstr>
      <vt:lpstr>Apresentação do PowerPoint</vt:lpstr>
      <vt:lpstr>Apresentação do PowerPoint</vt:lpstr>
      <vt:lpstr>BALANÇA COMERCIAL  DO MUNICÍPIO SÃO PAULO 2018 (janeiro a dezembro)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Guilherme Ribeiro</cp:lastModifiedBy>
  <cp:revision>83</cp:revision>
  <cp:lastPrinted>2019-02-18T22:34:55Z</cp:lastPrinted>
  <dcterms:created xsi:type="dcterms:W3CDTF">2018-12-11T13:50:35Z</dcterms:created>
  <dcterms:modified xsi:type="dcterms:W3CDTF">2019-02-26T15:01:38Z</dcterms:modified>
</cp:coreProperties>
</file>